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84" r:id="rId6"/>
    <p:sldId id="260" r:id="rId7"/>
    <p:sldId id="293" r:id="rId8"/>
    <p:sldId id="262" r:id="rId9"/>
    <p:sldId id="285" r:id="rId10"/>
    <p:sldId id="264" r:id="rId11"/>
    <p:sldId id="269" r:id="rId12"/>
    <p:sldId id="266" r:id="rId13"/>
    <p:sldId id="267" r:id="rId14"/>
    <p:sldId id="268" r:id="rId15"/>
    <p:sldId id="265" r:id="rId16"/>
    <p:sldId id="314" r:id="rId17"/>
    <p:sldId id="288" r:id="rId18"/>
    <p:sldId id="287" r:id="rId19"/>
    <p:sldId id="291" r:id="rId20"/>
    <p:sldId id="295" r:id="rId21"/>
    <p:sldId id="306" r:id="rId22"/>
    <p:sldId id="301" r:id="rId23"/>
    <p:sldId id="289" r:id="rId24"/>
    <p:sldId id="290" r:id="rId25"/>
    <p:sldId id="305" r:id="rId26"/>
    <p:sldId id="292" r:id="rId27"/>
    <p:sldId id="310" r:id="rId28"/>
    <p:sldId id="300" r:id="rId29"/>
    <p:sldId id="294" r:id="rId30"/>
    <p:sldId id="279" r:id="rId31"/>
    <p:sldId id="286" r:id="rId32"/>
    <p:sldId id="313" r:id="rId33"/>
    <p:sldId id="303" r:id="rId34"/>
    <p:sldId id="302" r:id="rId35"/>
    <p:sldId id="309" r:id="rId36"/>
    <p:sldId id="312" r:id="rId37"/>
    <p:sldId id="299" r:id="rId38"/>
    <p:sldId id="297" r:id="rId39"/>
    <p:sldId id="296" r:id="rId40"/>
    <p:sldId id="311" r:id="rId41"/>
    <p:sldId id="307" r:id="rId42"/>
    <p:sldId id="298" r:id="rId43"/>
    <p:sldId id="263" r:id="rId44"/>
  </p:sldIdLst>
  <p:sldSz cx="12192000" cy="6858000"/>
  <p:notesSz cx="6858000" cy="9144000"/>
  <p:embeddedFontLst>
    <p:embeddedFont>
      <p:font typeface="Source Sans Pro SemiBold" panose="020B0603030403020204" pitchFamily="34" charset="0"/>
      <p:bold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2" autoAdjust="0"/>
    <p:restoredTop sz="94660"/>
  </p:normalViewPr>
  <p:slideViewPr>
    <p:cSldViewPr snapToGrid="0">
      <p:cViewPr varScale="1">
        <p:scale>
          <a:sx n="120" d="100"/>
          <a:sy n="120" d="100"/>
        </p:scale>
        <p:origin x="60" y="1161"/>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55E4FC-448C-47BF-A3F3-BA3AB1C19DB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A9F14DDB-BD95-42F4-BDC3-83821308FD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7D02A03E-1DB9-40E4-8DA2-EFD43CDA0EF4}"/>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5" name="Espace réservé du pied de page 4">
            <a:extLst>
              <a:ext uri="{FF2B5EF4-FFF2-40B4-BE49-F238E27FC236}">
                <a16:creationId xmlns:a16="http://schemas.microsoft.com/office/drawing/2014/main" id="{B9321553-EB3F-461F-AA39-E0CF12D04A61}"/>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D2F634E-BF7A-4FE6-AAAA-23784119B165}"/>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3079300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7E857-0B7C-4EA1-A801-29C9E946DC31}"/>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FDFCFD79-D07C-4056-A6CC-1AD828513F47}"/>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49839F94-89E3-4112-A53E-8AEE914A95B1}"/>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5" name="Espace réservé du pied de page 4">
            <a:extLst>
              <a:ext uri="{FF2B5EF4-FFF2-40B4-BE49-F238E27FC236}">
                <a16:creationId xmlns:a16="http://schemas.microsoft.com/office/drawing/2014/main" id="{DCF35E20-5364-45C0-BDAC-3D74BA79FD8C}"/>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07232ACF-245B-4C72-BE06-290D4DE09F61}"/>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1787299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82C049D-8E90-430E-9857-F1A38643A10A}"/>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8F7E73FA-0E4E-413B-9E38-D0B1463433CC}"/>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B950619C-6016-4895-B530-2BDD007BD208}"/>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5" name="Espace réservé du pied de page 4">
            <a:extLst>
              <a:ext uri="{FF2B5EF4-FFF2-40B4-BE49-F238E27FC236}">
                <a16:creationId xmlns:a16="http://schemas.microsoft.com/office/drawing/2014/main" id="{6842C6FC-11A5-4FAE-9757-F378355A3692}"/>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480A9751-3922-498B-B922-A8C8DA6D0025}"/>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394986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D84C75-3B8B-4962-B641-47DC62F301B1}"/>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B8E8DAD0-A25F-4190-97B5-8F51BE98B4F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86AF59D5-7880-4E68-B171-D47F229361C8}"/>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5" name="Espace réservé du pied de page 4">
            <a:extLst>
              <a:ext uri="{FF2B5EF4-FFF2-40B4-BE49-F238E27FC236}">
                <a16:creationId xmlns:a16="http://schemas.microsoft.com/office/drawing/2014/main" id="{9ECE92E3-E3A3-482F-9902-F0C4C866734E}"/>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A300D147-1BEC-4C1C-9279-A11B64AF534E}"/>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420615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9C2890-84D4-4CD7-8153-52318CB6027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8904FA6C-7A42-435E-A325-CD5B612AC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91CC4B0-D8C8-4CB9-AE48-26144C0116A1}"/>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5" name="Espace réservé du pied de page 4">
            <a:extLst>
              <a:ext uri="{FF2B5EF4-FFF2-40B4-BE49-F238E27FC236}">
                <a16:creationId xmlns:a16="http://schemas.microsoft.com/office/drawing/2014/main" id="{1FA9E859-BC4F-4579-BF85-93716701FEB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86F36AEC-96D8-467C-AFAE-E935F1EA05D9}"/>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241159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5EF1B-DA5F-4044-8DBF-9D1DB0D376CB}"/>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8CB90C01-F807-45EF-AE0E-5C4376D3C3B3}"/>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33ADF60F-D030-4BFC-9732-7E9AD2CFFA80}"/>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FA558270-4E4C-45FE-9C16-0D0B437A8502}"/>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6" name="Espace réservé du pied de page 5">
            <a:extLst>
              <a:ext uri="{FF2B5EF4-FFF2-40B4-BE49-F238E27FC236}">
                <a16:creationId xmlns:a16="http://schemas.microsoft.com/office/drawing/2014/main" id="{9B309866-1663-443B-B80B-FF8A06A168F8}"/>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2494630F-2936-4616-BD0E-AFCAD1A9DB51}"/>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3324783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C86956-53C3-45D9-A7A1-3FDE2CFEE318}"/>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C0F84B12-3B0C-4F60-BDCB-87609B1EEB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DECA8771-CE3D-4247-898E-9B0307E22615}"/>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4C7E42AF-F6DA-4240-AD0F-DD0ADC2EA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892A9BB5-FEB3-48E8-93EF-1B9590EB78C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417CA761-C457-4C0D-A2DC-EF9D7D00D106}"/>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8" name="Espace réservé du pied de page 7">
            <a:extLst>
              <a:ext uri="{FF2B5EF4-FFF2-40B4-BE49-F238E27FC236}">
                <a16:creationId xmlns:a16="http://schemas.microsoft.com/office/drawing/2014/main" id="{0AB0D6A4-9B69-451C-B766-44C00894C74B}"/>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9AED84F6-C4AD-4E48-8821-12FAFB107617}"/>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411053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7FF7AD-A249-488E-A0FF-45EA6AEF6ADB}"/>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A282A3DB-7500-4A86-A67C-C1CE0A02B3F6}"/>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4" name="Espace réservé du pied de page 3">
            <a:extLst>
              <a:ext uri="{FF2B5EF4-FFF2-40B4-BE49-F238E27FC236}">
                <a16:creationId xmlns:a16="http://schemas.microsoft.com/office/drawing/2014/main" id="{60483AE0-8A10-41F9-969C-E3304DD2A077}"/>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1429B38A-EA19-4A0B-89DF-3BBD05193042}"/>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215258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D251970-1C3B-418E-9523-7BEC303A29BE}"/>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3" name="Espace réservé du pied de page 2">
            <a:extLst>
              <a:ext uri="{FF2B5EF4-FFF2-40B4-BE49-F238E27FC236}">
                <a16:creationId xmlns:a16="http://schemas.microsoft.com/office/drawing/2014/main" id="{2DDDB5FB-B3F2-4C1C-9235-4CA8E7A85ADA}"/>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2904D72E-27ED-444E-A903-DF74E1F82640}"/>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293645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B7F129-F502-49B7-B6AB-94BB7A0E83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EFA03C7F-4EBA-4846-BB4A-A02929E4D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EC20DBA8-D37C-4CDA-B8E5-EAB688B331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C849840-C246-4AF4-B27D-C6F81ED5B290}"/>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6" name="Espace réservé du pied de page 5">
            <a:extLst>
              <a:ext uri="{FF2B5EF4-FFF2-40B4-BE49-F238E27FC236}">
                <a16:creationId xmlns:a16="http://schemas.microsoft.com/office/drawing/2014/main" id="{4112E205-1362-44FB-A7E8-67E31D7F1597}"/>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7A0EA809-2490-4C2D-9E76-A31595405D66}"/>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975257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A9D146-B294-4B2C-9A5E-DA9F3546FE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A85C7BD8-8AAB-44BF-A5CE-34C15A6ED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D335262E-8F8D-4CF2-B24A-7FD61B07A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1B833DA-7E37-486E-BC56-E490A558E5AA}"/>
              </a:ext>
            </a:extLst>
          </p:cNvPr>
          <p:cNvSpPr>
            <a:spLocks noGrp="1"/>
          </p:cNvSpPr>
          <p:nvPr>
            <p:ph type="dt" sz="half" idx="10"/>
          </p:nvPr>
        </p:nvSpPr>
        <p:spPr/>
        <p:txBody>
          <a:bodyPr/>
          <a:lstStyle/>
          <a:p>
            <a:fld id="{F6D4BB7D-B59D-4E58-B7F5-83D04B7DAD26}" type="datetimeFigureOut">
              <a:rPr lang="en-US" smtClean="0"/>
              <a:t>3/2/2024</a:t>
            </a:fld>
            <a:endParaRPr lang="en-US"/>
          </a:p>
        </p:txBody>
      </p:sp>
      <p:sp>
        <p:nvSpPr>
          <p:cNvPr id="6" name="Espace réservé du pied de page 5">
            <a:extLst>
              <a:ext uri="{FF2B5EF4-FFF2-40B4-BE49-F238E27FC236}">
                <a16:creationId xmlns:a16="http://schemas.microsoft.com/office/drawing/2014/main" id="{126FCAE9-A62B-456A-B915-3784033A9C60}"/>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6EF35D1A-5527-406A-96BE-B45E3D14221D}"/>
              </a:ext>
            </a:extLst>
          </p:cNvPr>
          <p:cNvSpPr>
            <a:spLocks noGrp="1"/>
          </p:cNvSpPr>
          <p:nvPr>
            <p:ph type="sldNum" sz="quarter" idx="12"/>
          </p:nvPr>
        </p:nvSpPr>
        <p:spPr/>
        <p:txBody>
          <a:bodyPr/>
          <a:lstStyle/>
          <a:p>
            <a:fld id="{D3AC967B-B20B-4FFA-B270-91F5018BE9D2}" type="slidenum">
              <a:rPr lang="en-US" smtClean="0"/>
              <a:t>‹#›</a:t>
            </a:fld>
            <a:endParaRPr lang="en-US"/>
          </a:p>
        </p:txBody>
      </p:sp>
    </p:spTree>
    <p:extLst>
      <p:ext uri="{BB962C8B-B14F-4D97-AF65-F5344CB8AC3E}">
        <p14:creationId xmlns:p14="http://schemas.microsoft.com/office/powerpoint/2010/main" val="2677284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CB3E5F4-E77C-4D35-9D5C-B1BD10576D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CF0C07A2-60F9-4E17-A8E8-2C93E08358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3BCB4B1C-10BA-4CDC-8FAD-8F04F18A0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D4BB7D-B59D-4E58-B7F5-83D04B7DAD26}" type="datetimeFigureOut">
              <a:rPr lang="en-US" smtClean="0"/>
              <a:t>3/2/2024</a:t>
            </a:fld>
            <a:endParaRPr lang="en-US"/>
          </a:p>
        </p:txBody>
      </p:sp>
      <p:sp>
        <p:nvSpPr>
          <p:cNvPr id="5" name="Espace réservé du pied de page 4">
            <a:extLst>
              <a:ext uri="{FF2B5EF4-FFF2-40B4-BE49-F238E27FC236}">
                <a16:creationId xmlns:a16="http://schemas.microsoft.com/office/drawing/2014/main" id="{49377649-E7F8-4009-8BFC-A6A83D005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2C78CF10-54E2-4958-B32D-A97CA8925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C967B-B20B-4FFA-B270-91F5018BE9D2}" type="slidenum">
              <a:rPr lang="en-US" smtClean="0"/>
              <a:t>‹#›</a:t>
            </a:fld>
            <a:endParaRPr lang="en-US"/>
          </a:p>
        </p:txBody>
      </p:sp>
    </p:spTree>
    <p:extLst>
      <p:ext uri="{BB962C8B-B14F-4D97-AF65-F5344CB8AC3E}">
        <p14:creationId xmlns:p14="http://schemas.microsoft.com/office/powerpoint/2010/main" val="928020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1D9E0E-2A4F-4F9E-BA38-54C22D2B0268}"/>
              </a:ext>
            </a:extLst>
          </p:cNvPr>
          <p:cNvSpPr>
            <a:spLocks noGrp="1"/>
          </p:cNvSpPr>
          <p:nvPr>
            <p:ph type="ctrTitle"/>
          </p:nvPr>
        </p:nvSpPr>
        <p:spPr/>
        <p:txBody>
          <a:bodyPr/>
          <a:lstStyle/>
          <a:p>
            <a:endParaRPr lang="en-US"/>
          </a:p>
        </p:txBody>
      </p:sp>
      <p:sp>
        <p:nvSpPr>
          <p:cNvPr id="3" name="Sous-titre 2">
            <a:extLst>
              <a:ext uri="{FF2B5EF4-FFF2-40B4-BE49-F238E27FC236}">
                <a16:creationId xmlns:a16="http://schemas.microsoft.com/office/drawing/2014/main" id="{182C5943-63C2-4BDA-8A33-681E77DB4822}"/>
              </a:ext>
            </a:extLst>
          </p:cNvPr>
          <p:cNvSpPr>
            <a:spLocks noGrp="1"/>
          </p:cNvSpPr>
          <p:nvPr>
            <p:ph type="subTitle" idx="1"/>
          </p:nvPr>
        </p:nvSpPr>
        <p:spPr/>
        <p:txBody>
          <a:bodyPr/>
          <a:lstStyle/>
          <a:p>
            <a:endParaRPr lang="en-US"/>
          </a:p>
        </p:txBody>
      </p:sp>
      <p:pic>
        <p:nvPicPr>
          <p:cNvPr id="5" name="Picture 4" descr="Text, arrow&#10;&#10;Description automatically generated">
            <a:extLst>
              <a:ext uri="{FF2B5EF4-FFF2-40B4-BE49-F238E27FC236}">
                <a16:creationId xmlns:a16="http://schemas.microsoft.com/office/drawing/2014/main" id="{F3E7F4E6-11F1-94B9-3CB6-571B1F2AB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61897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A0ADDE01-13A4-2096-1F1D-8E3A2FD41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072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hotos&#10;&#10;Description automatically generated with low confidence">
            <a:extLst>
              <a:ext uri="{FF2B5EF4-FFF2-40B4-BE49-F238E27FC236}">
                <a16:creationId xmlns:a16="http://schemas.microsoft.com/office/drawing/2014/main" id="{FF16E77D-FB2C-C64A-2F48-80BA5269F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3682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a book and a poster&#10;&#10;Description automatically generated with medium confidence">
            <a:extLst>
              <a:ext uri="{FF2B5EF4-FFF2-40B4-BE49-F238E27FC236}">
                <a16:creationId xmlns:a16="http://schemas.microsoft.com/office/drawing/2014/main" id="{6E6B91D0-F80E-6A0A-EE54-D8E48B27B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7114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10;&#10;Description automatically generated">
            <a:extLst>
              <a:ext uri="{FF2B5EF4-FFF2-40B4-BE49-F238E27FC236}">
                <a16:creationId xmlns:a16="http://schemas.microsoft.com/office/drawing/2014/main" id="{B098597F-E328-E48C-8BF4-A81FEED8C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3871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246D8AA8-215C-2F39-E496-5A9A601CE6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4747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PowerPoint&#10;&#10;Description automatically generated">
            <a:extLst>
              <a:ext uri="{FF2B5EF4-FFF2-40B4-BE49-F238E27FC236}">
                <a16:creationId xmlns:a16="http://schemas.microsoft.com/office/drawing/2014/main" id="{1A8A5FE5-3605-7A34-9FE8-23CB5F36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3300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n orange background&#10;&#10;Description automatically generated">
            <a:extLst>
              <a:ext uri="{FF2B5EF4-FFF2-40B4-BE49-F238E27FC236}">
                <a16:creationId xmlns:a16="http://schemas.microsoft.com/office/drawing/2014/main" id="{5A3DECC2-36C8-AE78-FFED-2E7FDBBEB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2DABF8B-7888-98A6-F044-DD7AC611C720}"/>
              </a:ext>
            </a:extLst>
          </p:cNvPr>
          <p:cNvSpPr txBox="1"/>
          <p:nvPr/>
        </p:nvSpPr>
        <p:spPr>
          <a:xfrm>
            <a:off x="3798688" y="2970025"/>
            <a:ext cx="3974564" cy="657296"/>
          </a:xfrm>
          <a:prstGeom prst="rect">
            <a:avLst/>
          </a:prstGeom>
          <a:noFill/>
        </p:spPr>
        <p:txBody>
          <a:bodyPr wrap="square" rtlCol="0" anchor="ctr">
            <a:spAutoFit/>
          </a:bodyPr>
          <a:lstStyle/>
          <a:p>
            <a:pPr algn="ctr">
              <a:lnSpc>
                <a:spcPct val="107000"/>
              </a:lnSpc>
              <a:spcAft>
                <a:spcPts val="800"/>
              </a:spcAft>
            </a:pPr>
            <a:r>
              <a:rPr lang="en-US" sz="3600"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OUR REFERENCES</a:t>
            </a:r>
            <a:endParaRPr lang="en-US" sz="3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0132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7027F-2436-FA13-B07C-4259835557E3}"/>
              </a:ext>
            </a:extLst>
          </p:cNvPr>
          <p:cNvSpPr>
            <a:spLocks noGrp="1"/>
          </p:cNvSpPr>
          <p:nvPr>
            <p:ph type="title"/>
          </p:nvPr>
        </p:nvSpPr>
        <p:spPr/>
        <p:txBody>
          <a:bodyPr/>
          <a:lstStyle/>
          <a:p>
            <a:endParaRPr lang="en-US"/>
          </a:p>
        </p:txBody>
      </p:sp>
      <p:pic>
        <p:nvPicPr>
          <p:cNvPr id="5" name="Content Placeholder 4" descr="A picture containing text, screenshot, person, graphic design&#10;&#10;Description automatically generated">
            <a:extLst>
              <a:ext uri="{FF2B5EF4-FFF2-40B4-BE49-F238E27FC236}">
                <a16:creationId xmlns:a16="http://schemas.microsoft.com/office/drawing/2014/main" id="{3C24E2CB-0A71-D613-5B88-DCD26E7131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4" name="TextBox 3">
            <a:extLst>
              <a:ext uri="{FF2B5EF4-FFF2-40B4-BE49-F238E27FC236}">
                <a16:creationId xmlns:a16="http://schemas.microsoft.com/office/drawing/2014/main" id="{83F849CE-3284-0A42-F1CB-36BB0AF208DE}"/>
              </a:ext>
            </a:extLst>
          </p:cNvPr>
          <p:cNvSpPr txBox="1"/>
          <p:nvPr/>
        </p:nvSpPr>
        <p:spPr>
          <a:xfrm>
            <a:off x="630766" y="1128013"/>
            <a:ext cx="4790629" cy="4894097"/>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INTPA</a:t>
            </a:r>
            <a:br>
              <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the Faces2Hearts identity &amp; campaign awarded the Gold Prize for the Best Storytelling Campaign by the German Brand Award; finalist for the Digital Communication Award &amp; European Excellence Award</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Reached 50 million people around the world, with &gt;600.000 web page views through a social media campaign</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Deemed as the most successful campaign of DG DEVCO/ INTPA and generated a significant support to EU action (as per Eurobarometer)</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a worldwide video competition with more than 500 movies from 100 countries to select 4 winning vloggers by a jury of famous travel influencers</a:t>
            </a:r>
          </a:p>
          <a:p>
            <a:pPr marL="177800" indent="-177800">
              <a:lnSpc>
                <a:spcPct val="107000"/>
              </a:lnSpc>
              <a:buFont typeface="Calibri" panose="020F0502020204030204" pitchFamily="34" charset="0"/>
              <a:buChar char="-"/>
            </a:pPr>
            <a:endParaRPr lang="en-BE"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a first-ever EU worldwide vlogging campaign for the 4 winners in 29 countries, visiting hundreds of EU-financed projects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exhibitions at the European Parliament (Strasbourg), at the European Development Days &amp; at the Universal Exhibition in Milan</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Our exhibitions were inaugurated &amp; visited by crowned heads of Europe (Spain, Belgium, Denmark), EU and world leaders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5856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CC0D4-F958-73A8-F8EF-1B57ED2AC763}"/>
              </a:ext>
            </a:extLst>
          </p:cNvPr>
          <p:cNvSpPr>
            <a:spLocks noGrp="1"/>
          </p:cNvSpPr>
          <p:nvPr>
            <p:ph type="title"/>
          </p:nvPr>
        </p:nvSpPr>
        <p:spPr/>
        <p:txBody>
          <a:bodyPr/>
          <a:lstStyle/>
          <a:p>
            <a:endParaRPr lang="en-US"/>
          </a:p>
        </p:txBody>
      </p:sp>
      <p:pic>
        <p:nvPicPr>
          <p:cNvPr id="5" name="Content Placeholder 4" descr="A picture containing person, screenshot, clothing, text">
            <a:extLst>
              <a:ext uri="{FF2B5EF4-FFF2-40B4-BE49-F238E27FC236}">
                <a16:creationId xmlns:a16="http://schemas.microsoft.com/office/drawing/2014/main" id="{F436D03E-73DD-3428-DF74-02529C11A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5AA9D856-29FB-703E-286F-E10DEA90BBE8}"/>
              </a:ext>
            </a:extLst>
          </p:cNvPr>
          <p:cNvSpPr txBox="1"/>
          <p:nvPr/>
        </p:nvSpPr>
        <p:spPr>
          <a:xfrm>
            <a:off x="630766" y="1128013"/>
            <a:ext cx="4790629" cy="4531818"/>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WORLD FOOD PROGRAMME</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the Family Meal campaign, part of the Zero Hunger initiative</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a photography competition on social media with a reach of 38 million people; winners selected by celebrity Chef, Jamie Oliver</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Work with MasterChef celebrity photographer Chris Terry to shoot outstanding campaign photos in 5 countries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an exhibition at the European Parliament inaugurated by WFP Executive Director Ertharin Cousin &amp; Commissioner Christos Stylianides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a photo exhibition that travelled in major cities, airports, rail stations &amp; universities in 10 countries and had 21 million visitors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Our exhibitions were inaugurated by high-level officials in the different countries, such as Alexander De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Croo</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in Belgium</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the Family Meal official website &amp; a series of impacting videos </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Our campaign generated a significant increase in donorship </a:t>
            </a:r>
          </a:p>
        </p:txBody>
      </p:sp>
    </p:spTree>
    <p:extLst>
      <p:ext uri="{BB962C8B-B14F-4D97-AF65-F5344CB8AC3E}">
        <p14:creationId xmlns:p14="http://schemas.microsoft.com/office/powerpoint/2010/main" val="100900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FAD4-F83F-72AC-2C8D-58C5F378A6B9}"/>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3AAFDAB9-2BC4-F2C1-A318-294837D3F454}"/>
              </a:ext>
            </a:extLst>
          </p:cNvPr>
          <p:cNvSpPr txBox="1"/>
          <p:nvPr/>
        </p:nvSpPr>
        <p:spPr>
          <a:xfrm>
            <a:off x="478366" y="1075267"/>
            <a:ext cx="4974166" cy="4574201"/>
          </a:xfrm>
          <a:prstGeom prst="rect">
            <a:avLst/>
          </a:prstGeom>
          <a:noFill/>
        </p:spPr>
        <p:txBody>
          <a:bodyPr wrap="square" rtlCol="0">
            <a:spAutoFit/>
          </a:bodyPr>
          <a:lstStyle/>
          <a:p>
            <a:pPr algn="ctr">
              <a:lnSpc>
                <a:spcPct val="107000"/>
              </a:lnSpc>
              <a:spcAft>
                <a:spcPts val="800"/>
              </a:spcAft>
            </a:pPr>
            <a:r>
              <a:rPr lang="en-US" sz="2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SHOWCASE REFERENCES</a:t>
            </a:r>
          </a:p>
          <a:p>
            <a:pPr>
              <a:lnSpc>
                <a:spcPct val="107000"/>
              </a:lnSpc>
              <a:spcAft>
                <a:spcPts val="800"/>
              </a:spcAft>
            </a:pPr>
            <a:endPar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UNIDO</a:t>
            </a: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Illustration of a strategic partnership (European &amp; international institutions) towards the implementation of SDGs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Highly strategic communication objectives for outreach – internal (new management) &amp; external (re-positioning)</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Need for high-visibility communication materials to reward the work on the field – projects all over the world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Combined institutional &amp; emotional styles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 perfect mix of communication deliverables with refreshed &amp; modern approach &amp; style:</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Activity report: reporting combined with “voices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Animation video based on true stories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Photo exhibition based on success stories: European roadshow</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spcAft>
                <a:spcPts val="800"/>
              </a:spcAft>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Video production highlighting VIP participation at European Parliament &amp; European Development Days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pic>
        <p:nvPicPr>
          <p:cNvPr id="11" name="Content Placeholder 10" descr="Graphical user interface&#10;&#10;Description automatically generated">
            <a:extLst>
              <a:ext uri="{FF2B5EF4-FFF2-40B4-BE49-F238E27FC236}">
                <a16:creationId xmlns:a16="http://schemas.microsoft.com/office/drawing/2014/main" id="{802BD349-CD7C-6FC6-148A-8C9840BEE4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F568B049-ECD1-1859-D71E-C8FA6FB6E0DC}"/>
              </a:ext>
            </a:extLst>
          </p:cNvPr>
          <p:cNvSpPr txBox="1"/>
          <p:nvPr/>
        </p:nvSpPr>
        <p:spPr>
          <a:xfrm>
            <a:off x="630766" y="1128013"/>
            <a:ext cx="4791456" cy="4350678"/>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UNIDO</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Preparation of the strategic High-Level Dialogue between EU Commissioner </a:t>
            </a:r>
            <a:r>
              <a:rPr lang="en-US" sz="11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Urpilainen</a:t>
            </a: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(DG INTPA) &amp; Gerd Müller (Director General of UNIDO): strategic messaging, positioning, set-up of political exchange between UNIDO, EU, AU and stakeholders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the launching event of the EU-UNIDO Partnership in the presence of high-level officials of UNIDO, the European Commission, MEPs and ambassadors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production and deployment of a photo exhibition event on the European Parliament Esplanade in Brussels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production and deployment of a photo exhibition event at the European Development Days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Editing of </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UNIDO’s Annual Report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Design and layout of </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UNIDO’s Annual Report</a:t>
            </a: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official animation video of the EU-UNIDO Partnership</a:t>
            </a:r>
          </a:p>
        </p:txBody>
      </p:sp>
    </p:spTree>
    <p:extLst>
      <p:ext uri="{BB962C8B-B14F-4D97-AF65-F5344CB8AC3E}">
        <p14:creationId xmlns:p14="http://schemas.microsoft.com/office/powerpoint/2010/main" val="3469045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hape&#10;&#10;Description automatically generated">
            <a:extLst>
              <a:ext uri="{FF2B5EF4-FFF2-40B4-BE49-F238E27FC236}">
                <a16:creationId xmlns:a16="http://schemas.microsoft.com/office/drawing/2014/main" id="{0EAC5421-0787-9C03-AFB8-7ED4DFE25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TextBox 23">
            <a:extLst>
              <a:ext uri="{FF2B5EF4-FFF2-40B4-BE49-F238E27FC236}">
                <a16:creationId xmlns:a16="http://schemas.microsoft.com/office/drawing/2014/main" id="{9A4F2828-F635-194B-6A9C-BE1B02A03381}"/>
              </a:ext>
            </a:extLst>
          </p:cNvPr>
          <p:cNvSpPr txBox="1"/>
          <p:nvPr/>
        </p:nvSpPr>
        <p:spPr>
          <a:xfrm>
            <a:off x="1173699" y="1680130"/>
            <a:ext cx="3974564" cy="3438827"/>
          </a:xfrm>
          <a:prstGeom prst="rect">
            <a:avLst/>
          </a:prstGeom>
          <a:noFill/>
        </p:spPr>
        <p:txBody>
          <a:bodyPr wrap="square" rtlCol="0">
            <a:spAutoFit/>
          </a:bodyPr>
          <a:lstStyle/>
          <a:p>
            <a:pPr>
              <a:lnSpc>
                <a:spcPct val="107000"/>
              </a:lnSpc>
              <a:spcAft>
                <a:spcPts val="800"/>
              </a:spcAft>
            </a:pPr>
            <a:r>
              <a:rPr lang="en-US" sz="3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FULL SERVICE</a:t>
            </a:r>
            <a:endParaRPr lang="en-US" sz="3600"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COMMUNICATION</a:t>
            </a:r>
          </a:p>
          <a:p>
            <a:pPr>
              <a:lnSpc>
                <a:spcPct val="107000"/>
              </a:lnSpc>
              <a:spcAft>
                <a:spcPts val="800"/>
              </a:spcAft>
            </a:pPr>
            <a:r>
              <a:rPr lang="en-US" sz="3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AND</a:t>
            </a:r>
          </a:p>
          <a:p>
            <a:pPr>
              <a:lnSpc>
                <a:spcPct val="107000"/>
              </a:lnSpc>
              <a:spcAft>
                <a:spcPts val="800"/>
              </a:spcAft>
            </a:pPr>
            <a:r>
              <a:rPr lang="en-US" sz="3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PUBLIC AFFAIRS</a:t>
            </a:r>
          </a:p>
          <a:p>
            <a:pPr>
              <a:lnSpc>
                <a:spcPct val="107000"/>
              </a:lnSpc>
              <a:spcAft>
                <a:spcPts val="800"/>
              </a:spcAft>
            </a:pPr>
            <a:r>
              <a:rPr lang="en-US" sz="3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AGENCY</a:t>
            </a:r>
          </a:p>
        </p:txBody>
      </p:sp>
    </p:spTree>
    <p:extLst>
      <p:ext uri="{BB962C8B-B14F-4D97-AF65-F5344CB8AC3E}">
        <p14:creationId xmlns:p14="http://schemas.microsoft.com/office/powerpoint/2010/main" val="1507869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67474-CC54-5172-2ACA-FCBFE072C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BD95F-C3EF-DF57-069D-44674DDAD798}"/>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17FCAE50-D850-3A97-3718-90CA094EB183}"/>
              </a:ext>
            </a:extLst>
          </p:cNvPr>
          <p:cNvSpPr txBox="1"/>
          <p:nvPr/>
        </p:nvSpPr>
        <p:spPr>
          <a:xfrm>
            <a:off x="478366" y="1075267"/>
            <a:ext cx="4974166" cy="4574201"/>
          </a:xfrm>
          <a:prstGeom prst="rect">
            <a:avLst/>
          </a:prstGeom>
          <a:noFill/>
        </p:spPr>
        <p:txBody>
          <a:bodyPr wrap="square" rtlCol="0">
            <a:spAutoFit/>
          </a:bodyPr>
          <a:lstStyle/>
          <a:p>
            <a:pPr algn="ctr">
              <a:lnSpc>
                <a:spcPct val="107000"/>
              </a:lnSpc>
              <a:spcAft>
                <a:spcPts val="800"/>
              </a:spcAft>
            </a:pPr>
            <a:r>
              <a:rPr lang="en-US" sz="2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SHOWCASE REFERENCES</a:t>
            </a:r>
          </a:p>
          <a:p>
            <a:pPr>
              <a:lnSpc>
                <a:spcPct val="107000"/>
              </a:lnSpc>
              <a:spcAft>
                <a:spcPts val="800"/>
              </a:spcAft>
            </a:pPr>
            <a:endPar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UNIDO</a:t>
            </a: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Illustration of a strategic partnership (European &amp; international institutions) towards the implementation of SDGs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Highly strategic communication objectives for outreach – internal (new management) &amp; external (re-positioning)</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Need for high-visibility communication materials to reward the work on the field – projects all over the world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Combined institutional &amp; emotional styles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 perfect mix of communication deliverables with refreshed &amp; modern approach &amp; style:</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Activity report: reporting combined with “voices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Animation video based on true stories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Photo exhibition based on success stories: European roadshow</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spcAft>
                <a:spcPts val="800"/>
              </a:spcAft>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Video production highlighting VIP participation at European Parliament &amp; European Development Days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pic>
        <p:nvPicPr>
          <p:cNvPr id="8" name="Content Placeholder 7" descr="A collage of people at a podium&#10;&#10;Description automatically generated">
            <a:extLst>
              <a:ext uri="{FF2B5EF4-FFF2-40B4-BE49-F238E27FC236}">
                <a16:creationId xmlns:a16="http://schemas.microsoft.com/office/drawing/2014/main" id="{600A8E4F-6F61-1E1E-7FFE-FFA314E852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10" name="TextBox 9">
            <a:extLst>
              <a:ext uri="{FF2B5EF4-FFF2-40B4-BE49-F238E27FC236}">
                <a16:creationId xmlns:a16="http://schemas.microsoft.com/office/drawing/2014/main" id="{0623F2AC-EF0F-38C3-14A7-D373C949B99F}"/>
              </a:ext>
            </a:extLst>
          </p:cNvPr>
          <p:cNvSpPr txBox="1"/>
          <p:nvPr/>
        </p:nvSpPr>
        <p:spPr>
          <a:xfrm>
            <a:off x="630766" y="1122770"/>
            <a:ext cx="4791456" cy="4894097"/>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INTPA</a:t>
            </a:r>
            <a:br>
              <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Full-service communication campaign around the European Report on Development</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high-level events  - Presentations by Commissioner and DG in front of 400 ministers, ambassadors and high-level diplomats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the visual identity, editing, layout &amp; design of the report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Work with universities (ODI, ECDPM, DIE, the University of Athens, and the Southern Voice Network)</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the press campaign generating many articles throughout the mainstream newspapers like Le Monde , The Guardian, …</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the press kit, factsheets and infographics kit </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teaser videos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event materials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Provision of event management, travel arrangements for high-level speakers, event hostesses</a:t>
            </a:r>
          </a:p>
          <a:p>
            <a:pPr lvl="0">
              <a:lnSpc>
                <a:spcPct val="107000"/>
              </a:lnSpc>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9083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2B4B8-EC86-D9F3-6DAA-39814C328CC4}"/>
              </a:ext>
            </a:extLst>
          </p:cNvPr>
          <p:cNvSpPr>
            <a:spLocks noGrp="1"/>
          </p:cNvSpPr>
          <p:nvPr>
            <p:ph type="title"/>
          </p:nvPr>
        </p:nvSpPr>
        <p:spPr/>
        <p:txBody>
          <a:bodyPr/>
          <a:lstStyle/>
          <a:p>
            <a:endParaRPr lang="en-US"/>
          </a:p>
        </p:txBody>
      </p:sp>
      <p:pic>
        <p:nvPicPr>
          <p:cNvPr id="7" name="Content Placeholder 6" descr="A group of people sitting at a table&#10;&#10;Description automatically generated">
            <a:extLst>
              <a:ext uri="{FF2B5EF4-FFF2-40B4-BE49-F238E27FC236}">
                <a16:creationId xmlns:a16="http://schemas.microsoft.com/office/drawing/2014/main" id="{8BEE82A0-02ED-98AF-BF49-B4DB18F8EE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8" cy="6858000"/>
          </a:xfrm>
        </p:spPr>
      </p:pic>
      <p:sp>
        <p:nvSpPr>
          <p:cNvPr id="3" name="TextBox 2">
            <a:extLst>
              <a:ext uri="{FF2B5EF4-FFF2-40B4-BE49-F238E27FC236}">
                <a16:creationId xmlns:a16="http://schemas.microsoft.com/office/drawing/2014/main" id="{A3B8458B-B6A2-EA66-AB31-1352A66D1568}"/>
              </a:ext>
            </a:extLst>
          </p:cNvPr>
          <p:cNvSpPr txBox="1"/>
          <p:nvPr/>
        </p:nvSpPr>
        <p:spPr>
          <a:xfrm>
            <a:off x="630766" y="1122772"/>
            <a:ext cx="4791456" cy="4531818"/>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INTPA</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Full-service communication campaign around the Policy Coherence for Development  (PCD) activities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PCD report was a European Commission priority</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PCD report was a contribution from all Commission services, EEAS, Member States and the European Parliament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the visual identity, editing, layout and design of the report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high-level events  - Presentations by Commissioner and DGs,  European Parliament, World Bank, UN agencies, universities, civil society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organisations</a:t>
            </a: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event materials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Provision of event management, travel arrangements, event hostesses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the press kit, factsheets and infographics kit </a:t>
            </a:r>
          </a:p>
          <a:p>
            <a:pPr lvl="0">
              <a:lnSpc>
                <a:spcPct val="107000"/>
              </a:lnSpc>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370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21C2-CF91-87A3-225E-56BB876F00C7}"/>
              </a:ext>
            </a:extLst>
          </p:cNvPr>
          <p:cNvSpPr>
            <a:spLocks noGrp="1"/>
          </p:cNvSpPr>
          <p:nvPr>
            <p:ph type="title"/>
          </p:nvPr>
        </p:nvSpPr>
        <p:spPr/>
        <p:txBody>
          <a:bodyPr/>
          <a:lstStyle/>
          <a:p>
            <a:endParaRPr lang="en-US"/>
          </a:p>
        </p:txBody>
      </p:sp>
      <p:pic>
        <p:nvPicPr>
          <p:cNvPr id="5" name="Content Placeholder 4" descr="A collage of several images of people&#10;&#10;Description automatically generated">
            <a:extLst>
              <a:ext uri="{FF2B5EF4-FFF2-40B4-BE49-F238E27FC236}">
                <a16:creationId xmlns:a16="http://schemas.microsoft.com/office/drawing/2014/main" id="{16218C1C-D91D-FCAA-65CC-7553FF5B37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8" cy="6858000"/>
          </a:xfrm>
        </p:spPr>
      </p:pic>
      <p:sp>
        <p:nvSpPr>
          <p:cNvPr id="3" name="TextBox 2">
            <a:extLst>
              <a:ext uri="{FF2B5EF4-FFF2-40B4-BE49-F238E27FC236}">
                <a16:creationId xmlns:a16="http://schemas.microsoft.com/office/drawing/2014/main" id="{7D93DE27-05AD-26E6-CD93-1C669F2BB566}"/>
              </a:ext>
            </a:extLst>
          </p:cNvPr>
          <p:cNvSpPr txBox="1"/>
          <p:nvPr/>
        </p:nvSpPr>
        <p:spPr>
          <a:xfrm>
            <a:off x="630766" y="1122773"/>
            <a:ext cx="4791456" cy="4894097"/>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INTPA</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Full-service communication campaign around EU Gender Equality policy	</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the visual identity and campaign concept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campaigns in 21 EU Member States with events in 7 capitals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High-level attendance (Prime Ministers, ministers, public officials, ...) – with celebrity ambassadors of the campaign in every country</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and creation of tailor-made event stands, production of promotional materials, goodies, sharing photo booths, ...</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digital  social media campaigns in 21 Member States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Filming on 7 European capitals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animated videos, highlights videos from all events around Europe</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Provision of event management, travel arrangements, event hostesses</a:t>
            </a: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29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C64-EAFE-2840-0FE0-0793D91E34A0}"/>
              </a:ext>
            </a:extLst>
          </p:cNvPr>
          <p:cNvSpPr>
            <a:spLocks noGrp="1"/>
          </p:cNvSpPr>
          <p:nvPr>
            <p:ph type="title"/>
          </p:nvPr>
        </p:nvSpPr>
        <p:spPr/>
        <p:txBody>
          <a:bodyPr/>
          <a:lstStyle/>
          <a:p>
            <a:endParaRPr lang="en-US"/>
          </a:p>
        </p:txBody>
      </p:sp>
      <p:pic>
        <p:nvPicPr>
          <p:cNvPr id="5" name="Content Placeholder 4" descr="A picture containing screenshot&#10;&#10;Description automatically generated">
            <a:extLst>
              <a:ext uri="{FF2B5EF4-FFF2-40B4-BE49-F238E27FC236}">
                <a16:creationId xmlns:a16="http://schemas.microsoft.com/office/drawing/2014/main" id="{3E03F111-1796-2896-584C-415AA72D77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8" cy="6858000"/>
          </a:xfrm>
        </p:spPr>
      </p:pic>
      <p:sp>
        <p:nvSpPr>
          <p:cNvPr id="3" name="TextBox 2">
            <a:extLst>
              <a:ext uri="{FF2B5EF4-FFF2-40B4-BE49-F238E27FC236}">
                <a16:creationId xmlns:a16="http://schemas.microsoft.com/office/drawing/2014/main" id="{F231C2FB-FFFE-138F-A7F5-6B8419FA3ABA}"/>
              </a:ext>
            </a:extLst>
          </p:cNvPr>
          <p:cNvSpPr txBox="1"/>
          <p:nvPr/>
        </p:nvSpPr>
        <p:spPr>
          <a:xfrm>
            <a:off x="630766" y="1128010"/>
            <a:ext cx="4791456" cy="3807261"/>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REFORM</a:t>
            </a:r>
            <a:br>
              <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the visual identity of DG REFORM’s high-level hybrid conference launching the annual Technical Support Instrument actions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High-level attendance: EU Commissioner, DG REFORM Director-General, ...</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the virtual / green screen studio for the conference including audio-visual effects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the audio-visual appearance of the online conference</a:t>
            </a:r>
          </a:p>
          <a:p>
            <a:pPr marL="177800" indent="-177800">
              <a:lnSpc>
                <a:spcPct val="107000"/>
              </a:lnSpc>
              <a:buFont typeface="Calibri" panose="020F0502020204030204" pitchFamily="34" charset="0"/>
              <a:buChar char="-"/>
            </a:pPr>
            <a:endParaRPr lang="en-BE"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the pre- and post-conference dissemination campaigns: social media visuals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video teasers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highlights video</a:t>
            </a:r>
          </a:p>
        </p:txBody>
      </p:sp>
    </p:spTree>
    <p:extLst>
      <p:ext uri="{BB962C8B-B14F-4D97-AF65-F5344CB8AC3E}">
        <p14:creationId xmlns:p14="http://schemas.microsoft.com/office/powerpoint/2010/main" val="2129932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137F-697E-4304-8CB7-5BB3DA371410}"/>
              </a:ext>
            </a:extLst>
          </p:cNvPr>
          <p:cNvSpPr>
            <a:spLocks noGrp="1"/>
          </p:cNvSpPr>
          <p:nvPr>
            <p:ph type="title"/>
          </p:nvPr>
        </p:nvSpPr>
        <p:spPr/>
        <p:txBody>
          <a:bodyPr/>
          <a:lstStyle/>
          <a:p>
            <a:endParaRPr lang="en-US"/>
          </a:p>
        </p:txBody>
      </p:sp>
      <p:pic>
        <p:nvPicPr>
          <p:cNvPr id="8" name="Content Placeholder 7" descr="A collage of a group of people&#10;&#10;Description automatically generated">
            <a:extLst>
              <a:ext uri="{FF2B5EF4-FFF2-40B4-BE49-F238E27FC236}">
                <a16:creationId xmlns:a16="http://schemas.microsoft.com/office/drawing/2014/main" id="{FD729BA8-53AC-9E44-BD91-A48383346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0F9A88FE-8FF7-9538-6BA0-F09B393DC547}"/>
              </a:ext>
            </a:extLst>
          </p:cNvPr>
          <p:cNvSpPr txBox="1"/>
          <p:nvPr/>
        </p:nvSpPr>
        <p:spPr>
          <a:xfrm>
            <a:off x="630767" y="1128013"/>
            <a:ext cx="4794962" cy="4350678"/>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NEAR</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the Annual Reports for TAIEX and Twinning Instruments – contract awarded for 3 years in a row</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&amp; design of the annual hybrid Institution Building Days event with high-level participation from the European Commission and Member Countries Ministries – in the prestigious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Bozar</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venue in Brussels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25th anniversary video of the instrument based on footage and testimonials filmed in 10 countries (Austria, Finland, Georgia, Italy, Lithuania, Poland, Serbia, Slovenia, Spain, Sweden)</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TAIEX &amp; Twinning web-based interactive map featuring hundreds of projects throughout the world</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TAIEX corporate animation video</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tens of highlights videos for TAIEX &amp; Twinning activities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tens of webinars on EU policy topics in EU Enlargement &amp;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Neighbourhood</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countries</a:t>
            </a:r>
          </a:p>
        </p:txBody>
      </p:sp>
    </p:spTree>
    <p:extLst>
      <p:ext uri="{BB962C8B-B14F-4D97-AF65-F5344CB8AC3E}">
        <p14:creationId xmlns:p14="http://schemas.microsoft.com/office/powerpoint/2010/main" val="3498415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6E41-CADC-125D-0D49-5DCDEB627F5D}"/>
              </a:ext>
            </a:extLst>
          </p:cNvPr>
          <p:cNvSpPr>
            <a:spLocks noGrp="1"/>
          </p:cNvSpPr>
          <p:nvPr>
            <p:ph type="title"/>
          </p:nvPr>
        </p:nvSpPr>
        <p:spPr/>
        <p:txBody>
          <a:bodyPr/>
          <a:lstStyle/>
          <a:p>
            <a:endParaRPr lang="en-US"/>
          </a:p>
        </p:txBody>
      </p:sp>
      <p:pic>
        <p:nvPicPr>
          <p:cNvPr id="9" name="Content Placeholder 8" descr="A group of people sitting at a table&#10;&#10;Description automatically generated">
            <a:extLst>
              <a:ext uri="{FF2B5EF4-FFF2-40B4-BE49-F238E27FC236}">
                <a16:creationId xmlns:a16="http://schemas.microsoft.com/office/drawing/2014/main" id="{0ECDC827-7CCC-54F5-597D-58D0726C74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1F99F492-00A2-A19E-11ED-9AC29F19DB98}"/>
              </a:ext>
            </a:extLst>
          </p:cNvPr>
          <p:cNvSpPr txBox="1"/>
          <p:nvPr/>
        </p:nvSpPr>
        <p:spPr>
          <a:xfrm>
            <a:off x="630766" y="1122769"/>
            <a:ext cx="4791456" cy="3807261"/>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INTPA</a:t>
            </a:r>
            <a:br>
              <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Full-service communication campaign around the EU Trade Regimes activities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the visual identity, layout and design of the report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high-level events  - Presentations by Commissioner Mimica, Director-General, trade think-tanks, policy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centres</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event materials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factsheets and infographics </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the press kit</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Provision of event management, travel arrangements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Management of the event, provision of hostess services</a:t>
            </a:r>
          </a:p>
        </p:txBody>
      </p:sp>
    </p:spTree>
    <p:extLst>
      <p:ext uri="{BB962C8B-B14F-4D97-AF65-F5344CB8AC3E}">
        <p14:creationId xmlns:p14="http://schemas.microsoft.com/office/powerpoint/2010/main" val="2112546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FAD4-F83F-72AC-2C8D-58C5F378A6B9}"/>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3AAFDAB9-2BC4-F2C1-A318-294837D3F454}"/>
              </a:ext>
            </a:extLst>
          </p:cNvPr>
          <p:cNvSpPr txBox="1"/>
          <p:nvPr/>
        </p:nvSpPr>
        <p:spPr>
          <a:xfrm>
            <a:off x="478366" y="1075267"/>
            <a:ext cx="4974166" cy="4574201"/>
          </a:xfrm>
          <a:prstGeom prst="rect">
            <a:avLst/>
          </a:prstGeom>
          <a:noFill/>
        </p:spPr>
        <p:txBody>
          <a:bodyPr wrap="square" rtlCol="0">
            <a:spAutoFit/>
          </a:bodyPr>
          <a:lstStyle/>
          <a:p>
            <a:pPr algn="ctr">
              <a:lnSpc>
                <a:spcPct val="107000"/>
              </a:lnSpc>
              <a:spcAft>
                <a:spcPts val="800"/>
              </a:spcAft>
            </a:pPr>
            <a:r>
              <a:rPr lang="en-US" sz="2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SHOWCASE REFERENCES</a:t>
            </a:r>
          </a:p>
          <a:p>
            <a:pPr>
              <a:lnSpc>
                <a:spcPct val="107000"/>
              </a:lnSpc>
              <a:spcAft>
                <a:spcPts val="800"/>
              </a:spcAft>
            </a:pPr>
            <a:endPar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UNIDO</a:t>
            </a: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Illustration of a strategic partnership (European &amp; international institutions) towards the implementation of SDGs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Highly strategic communication objectives for outreach – internal (new management) &amp; external (re-positioning)</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Need for high-visibility communication materials to reward the work on the field – projects all over the world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Combined institutional &amp; emotional styles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 perfect mix of communication deliverables with refreshed &amp; modern approach &amp; style:</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Activity report: reporting combined with “voices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Animation video based on true stories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Photo exhibition based on success stories: European roadshow</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spcAft>
                <a:spcPts val="800"/>
              </a:spcAft>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Video production highlighting VIP participation at European Parliament &amp; European Development Days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pic>
        <p:nvPicPr>
          <p:cNvPr id="14" name="Content Placeholder 13" descr="A collage of images of people&#10;&#10;Description automatically generated">
            <a:extLst>
              <a:ext uri="{FF2B5EF4-FFF2-40B4-BE49-F238E27FC236}">
                <a16:creationId xmlns:a16="http://schemas.microsoft.com/office/drawing/2014/main" id="{BEEE7A86-595E-9A32-62AC-8610EEF711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10" name="TextBox 9">
            <a:extLst>
              <a:ext uri="{FF2B5EF4-FFF2-40B4-BE49-F238E27FC236}">
                <a16:creationId xmlns:a16="http://schemas.microsoft.com/office/drawing/2014/main" id="{B051D1CA-4B74-AD4D-A339-E64BE446873C}"/>
              </a:ext>
            </a:extLst>
          </p:cNvPr>
          <p:cNvSpPr txBox="1"/>
          <p:nvPr/>
        </p:nvSpPr>
        <p:spPr>
          <a:xfrm>
            <a:off x="630766" y="1128012"/>
            <a:ext cx="4791456" cy="4531818"/>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INTPA</a:t>
            </a:r>
            <a:br>
              <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2-year framework contract of audio-visual production at the highest political level for DG INTPA: new Commissioner Jutta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Urpilainen’s</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priorities, Director-General Koen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Doens</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announcement of creation of INTPA, …</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more than 200 movies on all DG INTPA’s initiatives on 4 continents, in several languages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Movies on diverse political and societal topics: sustainable development, innovation, climate change, gender equality, human &amp; civil rights, economic progress, economic &amp; social inclusion</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all audio-visual material formats: corporate video, green-screen videos, animations, topical videos, promotional videos, documentaries, social media videos, explainer videos, interviews, storytelling, internal communication movies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Filming on location on several continents for INTPA corporate movie</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Live coverage and streaming of events at the European Development Days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7260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6B163-6440-4093-C6DF-97A145BF7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41916-0C62-2B90-CB5B-13B93729F10F}"/>
              </a:ext>
            </a:extLst>
          </p:cNvPr>
          <p:cNvSpPr>
            <a:spLocks noGrp="1"/>
          </p:cNvSpPr>
          <p:nvPr>
            <p:ph type="title"/>
          </p:nvPr>
        </p:nvSpPr>
        <p:spPr/>
        <p:txBody>
          <a:bodyPr/>
          <a:lstStyle/>
          <a:p>
            <a:endParaRPr lang="en-US"/>
          </a:p>
        </p:txBody>
      </p:sp>
      <p:pic>
        <p:nvPicPr>
          <p:cNvPr id="7" name="Content Placeholder 6" descr="A group of people in a room&#10;&#10;Description automatically generated">
            <a:extLst>
              <a:ext uri="{FF2B5EF4-FFF2-40B4-BE49-F238E27FC236}">
                <a16:creationId xmlns:a16="http://schemas.microsoft.com/office/drawing/2014/main" id="{FE6845F1-F89F-3D96-D8C5-226D64606D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B6435628-13EF-50B4-390B-FB91B8BD5E2C}"/>
              </a:ext>
            </a:extLst>
          </p:cNvPr>
          <p:cNvSpPr txBox="1"/>
          <p:nvPr/>
        </p:nvSpPr>
        <p:spPr>
          <a:xfrm>
            <a:off x="630766" y="1128013"/>
            <a:ext cx="4791456" cy="2720425"/>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UNCDF</a:t>
            </a:r>
            <a:br>
              <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Provision of communication material for annual events of the UNCDF in Brussels on Climate Change activities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event materials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Production of out-of</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-norm </a:t>
            </a: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panels and venue decoration &amp; </a:t>
            </a:r>
            <a:r>
              <a:rPr lang="en-US" sz="11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personalisation</a:t>
            </a: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Event logistics</a:t>
            </a: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Liaison with venue and suppliers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292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4F64-F7D3-2059-162A-E3A76F55DD6C}"/>
              </a:ext>
            </a:extLst>
          </p:cNvPr>
          <p:cNvSpPr>
            <a:spLocks noGrp="1"/>
          </p:cNvSpPr>
          <p:nvPr>
            <p:ph type="title"/>
          </p:nvPr>
        </p:nvSpPr>
        <p:spPr/>
        <p:txBody>
          <a:bodyPr/>
          <a:lstStyle/>
          <a:p>
            <a:endParaRPr lang="en-US"/>
          </a:p>
        </p:txBody>
      </p:sp>
      <p:pic>
        <p:nvPicPr>
          <p:cNvPr id="5" name="Content Placeholder 4" descr="A flag with a logo on it&#10;&#10;Description automatically generated">
            <a:extLst>
              <a:ext uri="{FF2B5EF4-FFF2-40B4-BE49-F238E27FC236}">
                <a16:creationId xmlns:a16="http://schemas.microsoft.com/office/drawing/2014/main" id="{13C0B69F-10B1-31E6-830C-369B09DCB9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E4855B56-C2CB-72D4-9775-9EA79EDE3854}"/>
              </a:ext>
            </a:extLst>
          </p:cNvPr>
          <p:cNvSpPr txBox="1"/>
          <p:nvPr/>
        </p:nvSpPr>
        <p:spPr>
          <a:xfrm>
            <a:off x="630766" y="1128013"/>
            <a:ext cx="4790629" cy="4531818"/>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GLOBAL PULSE</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The UN Secretary General’s innovation lab uses data, digital,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behavioural</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science, strategic foresight methods to make the work of UN agencies in the field more efficient and more effective</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the strategic positioning of the UN work on Artificial Intelligence – “AI for good” </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Provision of strategic communication consultancy to the UN Global Pulse team in partnership with: </a:t>
            </a:r>
          </a:p>
          <a:p>
            <a:pPr marL="635000" lvl="1"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Google.org</a:t>
            </a:r>
          </a:p>
          <a:p>
            <a:pPr marL="635000" lvl="1"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McKinsey &amp; Company</a:t>
            </a:r>
          </a:p>
          <a:p>
            <a:pPr marL="635000" lvl="1"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Jain Family Institute</a:t>
            </a:r>
          </a:p>
          <a:p>
            <a:pPr marL="635000" lvl="1"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Patrick J. McGovern Foundation</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a new narrative and brand positioning</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Preparing, facilitating and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analysing</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multiple stakeholder consultations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Conduct contextual research on other similar initiatives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a new name and brand and perform due diligence</a:t>
            </a:r>
            <a:endParaRPr lang="en-BE"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690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6523-BFA5-32A2-8F07-46F4C61C6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A065F-A6E3-4AE5-BE40-ADD71DED8EFD}"/>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118BE061-0FEA-0D77-5ADC-1F0469E48DFE}"/>
              </a:ext>
            </a:extLst>
          </p:cNvPr>
          <p:cNvSpPr txBox="1"/>
          <p:nvPr/>
        </p:nvSpPr>
        <p:spPr>
          <a:xfrm>
            <a:off x="478366" y="1075267"/>
            <a:ext cx="4974166" cy="4574201"/>
          </a:xfrm>
          <a:prstGeom prst="rect">
            <a:avLst/>
          </a:prstGeom>
          <a:noFill/>
        </p:spPr>
        <p:txBody>
          <a:bodyPr wrap="square" rtlCol="0">
            <a:spAutoFit/>
          </a:bodyPr>
          <a:lstStyle/>
          <a:p>
            <a:pPr algn="ctr">
              <a:lnSpc>
                <a:spcPct val="107000"/>
              </a:lnSpc>
              <a:spcAft>
                <a:spcPts val="800"/>
              </a:spcAft>
            </a:pPr>
            <a:r>
              <a:rPr lang="en-US" sz="2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SHOWCASE REFERENCES</a:t>
            </a:r>
          </a:p>
          <a:p>
            <a:pPr>
              <a:lnSpc>
                <a:spcPct val="107000"/>
              </a:lnSpc>
              <a:spcAft>
                <a:spcPts val="800"/>
              </a:spcAft>
            </a:pPr>
            <a:endPar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UNIDO</a:t>
            </a: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Illustration of a strategic partnership (European &amp; international institutions) towards the implementation of SDGs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Highly strategic communication objectives for outreach – internal (new management) &amp; external (re-positioning)</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Need for high-visibility communication materials to reward the work on the field – projects all over the world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Combined institutional &amp; emotional styles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 perfect mix of communication deliverables with refreshed &amp; modern approach &amp; style:</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Activity report: reporting combined with “voices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Animation video based on true stories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Photo exhibition based on success stories: European roadshow</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spcAft>
                <a:spcPts val="800"/>
              </a:spcAft>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Video production highlighting VIP participation at European Parliament &amp; European Development Days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pic>
        <p:nvPicPr>
          <p:cNvPr id="7" name="Content Placeholder 6" descr="A close-up of a computer screen&#10;&#10;Description automatically generated">
            <a:extLst>
              <a:ext uri="{FF2B5EF4-FFF2-40B4-BE49-F238E27FC236}">
                <a16:creationId xmlns:a16="http://schemas.microsoft.com/office/drawing/2014/main" id="{4C651F9F-BF13-E241-A54B-7CF9E1A674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10" name="TextBox 9">
            <a:extLst>
              <a:ext uri="{FF2B5EF4-FFF2-40B4-BE49-F238E27FC236}">
                <a16:creationId xmlns:a16="http://schemas.microsoft.com/office/drawing/2014/main" id="{B4F4F9F1-F886-9833-2B30-40A53B4C1182}"/>
              </a:ext>
            </a:extLst>
          </p:cNvPr>
          <p:cNvSpPr txBox="1"/>
          <p:nvPr/>
        </p:nvSpPr>
        <p:spPr>
          <a:xfrm>
            <a:off x="630766" y="1128013"/>
            <a:ext cx="4791456" cy="4894097"/>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INTPA</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DG INTPA’ Annual Report is the most important report of the European Commission as it captures all the financing of all the EU’s external action in the world</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We were awarded 5 years in a row the contract for its editing, design and </a:t>
            </a:r>
            <a:r>
              <a:rPr lang="en-US" sz="11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layouting</a:t>
            </a: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Treatment of data coming from all the 180 countries </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Copywriting  of the 300-page Staff Working Document based 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all the</a:t>
            </a: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information received</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Copywriting of a 20-page Report that is voted by the European Parliament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Creation of the designed and laid-out version of the Report</a:t>
            </a: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many factsheets and infographics</a:t>
            </a: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Production of highlights videos and animations</a:t>
            </a: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press kit</a:t>
            </a: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154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 rectangle">
            <a:extLst>
              <a:ext uri="{FF2B5EF4-FFF2-40B4-BE49-F238E27FC236}">
                <a16:creationId xmlns:a16="http://schemas.microsoft.com/office/drawing/2014/main" id="{5698FD3A-D25E-BBD6-95DC-FD37047E2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2"/>
            <a:ext cx="12192000" cy="6858000"/>
          </a:xfrm>
          <a:prstGeom prst="rect">
            <a:avLst/>
          </a:prstGeom>
        </p:spPr>
      </p:pic>
      <p:sp>
        <p:nvSpPr>
          <p:cNvPr id="8" name="TextBox 7">
            <a:extLst>
              <a:ext uri="{FF2B5EF4-FFF2-40B4-BE49-F238E27FC236}">
                <a16:creationId xmlns:a16="http://schemas.microsoft.com/office/drawing/2014/main" id="{A215D6D9-5B27-E78B-EF43-F82680F92C54}"/>
              </a:ext>
            </a:extLst>
          </p:cNvPr>
          <p:cNvSpPr txBox="1"/>
          <p:nvPr/>
        </p:nvSpPr>
        <p:spPr>
          <a:xfrm>
            <a:off x="685800" y="1075267"/>
            <a:ext cx="4610100" cy="4533164"/>
          </a:xfrm>
          <a:prstGeom prst="rect">
            <a:avLst/>
          </a:prstGeom>
          <a:noFill/>
        </p:spPr>
        <p:txBody>
          <a:bodyPr wrap="square" rtlCol="0">
            <a:spAutoFit/>
          </a:bodyPr>
          <a:lstStyle/>
          <a:p>
            <a:pPr algn="ctr">
              <a:lnSpc>
                <a:spcPct val="107000"/>
              </a:lnSpc>
              <a:spcAft>
                <a:spcPts val="800"/>
              </a:spcAft>
            </a:pPr>
            <a:r>
              <a:rPr lang="en-US" sz="32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WHO WE ARE</a:t>
            </a:r>
            <a:br>
              <a:rPr lang="en-US" sz="32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sz="1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Based in Brussels, we are a full service communication &amp; public affairs agency created in 2003 by experts in communication and EU policies. We solve societal, policy and communication challenges with tailor-made strategies, cutting-edge technologies and state-of-the-art communication tools. As a front-runner company, we continuously invest in top creative and technical talents.   </a:t>
            </a:r>
          </a:p>
          <a:p>
            <a:pPr lvl="0" algn="just">
              <a:lnSpc>
                <a:spcPct val="107000"/>
              </a:lnSpc>
            </a:pPr>
            <a:endPar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We are present locally and internationally with projects in more than 75 countries, with an emphasis on European assignments. We develop and implement communication campaigns for the United Nations, the European institutions, OECD, national cooperation agencies, national ministries, foreign Embassies, leading industries and business sectors, and civil society </a:t>
            </a:r>
            <a:r>
              <a:rPr lang="en-US" sz="12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organisations</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p>
          <a:p>
            <a:pPr lvl="0" algn="just">
              <a:lnSpc>
                <a:spcPct val="107000"/>
              </a:lnSpc>
            </a:pPr>
            <a:endPar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For more than 20 years, we had the privilege to work with key entities and allowed them to reach their communication goals and beyond. This collaboration led to numerous success stories </a:t>
            </a:r>
            <a:r>
              <a:rPr lang="en-US" sz="12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recognised</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by multiple nominations and awards. </a:t>
            </a:r>
          </a:p>
        </p:txBody>
      </p:sp>
      <p:sp>
        <p:nvSpPr>
          <p:cNvPr id="9" name="TextBox 8">
            <a:extLst>
              <a:ext uri="{FF2B5EF4-FFF2-40B4-BE49-F238E27FC236}">
                <a16:creationId xmlns:a16="http://schemas.microsoft.com/office/drawing/2014/main" id="{CCB4D870-D545-99BD-FBFC-912AED144F69}"/>
              </a:ext>
            </a:extLst>
          </p:cNvPr>
          <p:cNvSpPr txBox="1"/>
          <p:nvPr/>
        </p:nvSpPr>
        <p:spPr>
          <a:xfrm>
            <a:off x="6677042" y="1075265"/>
            <a:ext cx="4886305" cy="4533164"/>
          </a:xfrm>
          <a:prstGeom prst="rect">
            <a:avLst/>
          </a:prstGeom>
          <a:noFill/>
        </p:spPr>
        <p:txBody>
          <a:bodyPr wrap="square" rtlCol="0">
            <a:spAutoFit/>
          </a:bodyPr>
          <a:lstStyle/>
          <a:p>
            <a:pPr algn="ctr">
              <a:lnSpc>
                <a:spcPct val="107000"/>
              </a:lnSpc>
              <a:spcAft>
                <a:spcPts val="800"/>
              </a:spcAft>
            </a:pPr>
            <a:r>
              <a:rPr lang="en-US" sz="3200" b="1" dirty="0">
                <a:effectLst/>
                <a:latin typeface="Source Sans Pro SemiBold" panose="020B0603030403020204" pitchFamily="34" charset="0"/>
                <a:ea typeface="Calibri" panose="020F0502020204030204" pitchFamily="34" charset="0"/>
                <a:cs typeface="Times New Roman" panose="02020603050405020304" pitchFamily="18" charset="0"/>
              </a:rPr>
              <a:t>WHAT WE DO</a:t>
            </a:r>
            <a:br>
              <a:rPr lang="en-US" sz="1600" b="1" dirty="0">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sz="1600" dirty="0">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pP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We provide the full range of professional communication solutions and public affairs services to support our clients at all stages of their communication, political and business strategies: </a:t>
            </a:r>
          </a:p>
          <a:p>
            <a:pPr lvl="0" algn="just">
              <a:lnSpc>
                <a:spcPct val="107000"/>
              </a:lnSpc>
            </a:pP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 from context analysis to strategic positioning </a:t>
            </a:r>
          </a:p>
          <a:p>
            <a:pPr lvl="0" algn="just">
              <a:lnSpc>
                <a:spcPct val="107000"/>
              </a:lnSpc>
            </a:pP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 from ideas to powerful concepts </a:t>
            </a:r>
          </a:p>
          <a:p>
            <a:pPr lvl="0" algn="just">
              <a:lnSpc>
                <a:spcPct val="107000"/>
              </a:lnSpc>
            </a:pP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 from key messages to policymakers, mainstream press &amp; social media </a:t>
            </a:r>
          </a:p>
          <a:p>
            <a:pPr lvl="0" algn="just">
              <a:lnSpc>
                <a:spcPct val="107000"/>
              </a:lnSpc>
            </a:pP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 from target audiences to tailor-made online and offline tools </a:t>
            </a:r>
          </a:p>
          <a:p>
            <a:pPr lvl="0" algn="just">
              <a:lnSpc>
                <a:spcPct val="107000"/>
              </a:lnSpc>
            </a:pP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 from shadows to the spotlight through in-person, online and hybrid events or powerful movies – </a:t>
            </a:r>
          </a:p>
          <a:p>
            <a:pPr lvl="0" algn="just">
              <a:lnSpc>
                <a:spcPct val="107000"/>
              </a:lnSpc>
            </a:pPr>
            <a:endParaRPr lang="en-US" sz="1200" dirty="0">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pP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Every project is unique! Every detail is carefully and objectively </a:t>
            </a:r>
            <a:r>
              <a:rPr lang="en-US" sz="1200" dirty="0" err="1">
                <a:effectLst/>
                <a:latin typeface="Source Sans Pro SemiBold" panose="020B0603030403020204" pitchFamily="34" charset="0"/>
                <a:ea typeface="Calibri" panose="020F0502020204030204" pitchFamily="34" charset="0"/>
                <a:cs typeface="Times New Roman" panose="02020603050405020304" pitchFamily="18" charset="0"/>
              </a:rPr>
              <a:t>analysed</a:t>
            </a: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 Every solution is worked out to fulfil needs and </a:t>
            </a:r>
            <a:r>
              <a:rPr lang="en-US" sz="1200" dirty="0" err="1">
                <a:effectLst/>
                <a:latin typeface="Source Sans Pro SemiBold" panose="020B0603030403020204" pitchFamily="34" charset="0"/>
                <a:ea typeface="Calibri" panose="020F0502020204030204" pitchFamily="34" charset="0"/>
                <a:cs typeface="Times New Roman" panose="02020603050405020304" pitchFamily="18" charset="0"/>
              </a:rPr>
              <a:t>maximise</a:t>
            </a: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 opportunities, to balance novelty and coherence and, especially, to ensure relevance and optimal impact! </a:t>
            </a:r>
          </a:p>
          <a:p>
            <a:pPr lvl="0" algn="just">
              <a:lnSpc>
                <a:spcPct val="107000"/>
              </a:lnSpc>
            </a:pPr>
            <a:endParaRPr lang="en-US" sz="1200" dirty="0">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pPr>
            <a:r>
              <a:rPr lang="en-US" sz="1200" dirty="0">
                <a:effectLst/>
                <a:latin typeface="Source Sans Pro SemiBold" panose="020B0603030403020204" pitchFamily="34" charset="0"/>
                <a:ea typeface="Calibri" panose="020F0502020204030204" pitchFamily="34" charset="0"/>
                <a:cs typeface="Times New Roman" panose="02020603050405020304" pitchFamily="18" charset="0"/>
              </a:rPr>
              <a:t>Outstanding results and client satisfaction is what drives us. Our number one priority is to offer our clients cutting-edge global concepts and solutions.</a:t>
            </a:r>
          </a:p>
        </p:txBody>
      </p:sp>
    </p:spTree>
    <p:extLst>
      <p:ext uri="{BB962C8B-B14F-4D97-AF65-F5344CB8AC3E}">
        <p14:creationId xmlns:p14="http://schemas.microsoft.com/office/powerpoint/2010/main" val="1975103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FAD4-F83F-72AC-2C8D-58C5F378A6B9}"/>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3AAFDAB9-2BC4-F2C1-A318-294837D3F454}"/>
              </a:ext>
            </a:extLst>
          </p:cNvPr>
          <p:cNvSpPr txBox="1"/>
          <p:nvPr/>
        </p:nvSpPr>
        <p:spPr>
          <a:xfrm>
            <a:off x="478366" y="1075267"/>
            <a:ext cx="4974166" cy="4574201"/>
          </a:xfrm>
          <a:prstGeom prst="rect">
            <a:avLst/>
          </a:prstGeom>
          <a:noFill/>
        </p:spPr>
        <p:txBody>
          <a:bodyPr wrap="square" rtlCol="0">
            <a:spAutoFit/>
          </a:bodyPr>
          <a:lstStyle/>
          <a:p>
            <a:pPr algn="ctr">
              <a:lnSpc>
                <a:spcPct val="107000"/>
              </a:lnSpc>
              <a:spcAft>
                <a:spcPts val="800"/>
              </a:spcAft>
            </a:pPr>
            <a:r>
              <a:rPr lang="en-US" sz="2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SHOWCASE REFERENCES</a:t>
            </a:r>
          </a:p>
          <a:p>
            <a:pPr>
              <a:lnSpc>
                <a:spcPct val="107000"/>
              </a:lnSpc>
              <a:spcAft>
                <a:spcPts val="800"/>
              </a:spcAft>
            </a:pPr>
            <a:endPar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UNIDO</a:t>
            </a: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Illustration of a strategic partnership (European &amp; international institutions) towards the implementation of SDGs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Highly strategic communication objectives for outreach – internal (new management) &amp; external (re-positioning)</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Need for high-visibility communication materials to reward the work on the field – projects all over the world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Combined institutional &amp; emotional styles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 perfect mix of communication deliverables with refreshed &amp; modern approach &amp; style:</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Activity report: reporting combined with “voices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Animation video based on true stories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Photo exhibition based on success stories: European roadshow</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spcAft>
                <a:spcPts val="800"/>
              </a:spcAft>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Video production highlighting VIP participation at European Parliament &amp; European Development Days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pic>
        <p:nvPicPr>
          <p:cNvPr id="8" name="Content Placeholder 7" descr="A person in orange shirt&#10;&#10;Description automatically generated with medium confidence">
            <a:extLst>
              <a:ext uri="{FF2B5EF4-FFF2-40B4-BE49-F238E27FC236}">
                <a16:creationId xmlns:a16="http://schemas.microsoft.com/office/drawing/2014/main" id="{0EC3D422-207F-64E9-9323-35A2A724B2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F568B049-ECD1-1859-D71E-C8FA6FB6E0DC}"/>
              </a:ext>
            </a:extLst>
          </p:cNvPr>
          <p:cNvSpPr txBox="1"/>
          <p:nvPr/>
        </p:nvSpPr>
        <p:spPr>
          <a:xfrm>
            <a:off x="630766" y="1128013"/>
            <a:ext cx="4791456" cy="4169539"/>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GOV’NT OF UGANDA – UNHCR &amp; GIZ</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Development of the communication strategy and communication implementation plan for the Refugee Response </a:t>
            </a:r>
            <a:r>
              <a:rPr lang="en-US" sz="11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programme</a:t>
            </a: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in Uganda, led by the Office of the Prime Minister of Uganda, supported by UNHCR and GIZ</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Preparation of the communication package for Uganda as co-convenor of the 2023 Global Refugee Forum</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high-level communication messages on policy &amp; political topics concerning response to refugees and host communities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factsheets and key reports for awareness raising of the progressive model for refugee response in Uganda</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Production of explanatory and promotional videos for the Global Refugee Forum conference in Geneva</a:t>
            </a: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Editing of high-level documents and reports for the Prime Minister</a:t>
            </a: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4751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4591-582E-5560-E195-CB615872AAC5}"/>
              </a:ext>
            </a:extLst>
          </p:cNvPr>
          <p:cNvSpPr>
            <a:spLocks noGrp="1"/>
          </p:cNvSpPr>
          <p:nvPr>
            <p:ph type="title"/>
          </p:nvPr>
        </p:nvSpPr>
        <p:spPr/>
        <p:txBody>
          <a:bodyPr/>
          <a:lstStyle/>
          <a:p>
            <a:endParaRPr lang="en-US"/>
          </a:p>
        </p:txBody>
      </p:sp>
      <p:pic>
        <p:nvPicPr>
          <p:cNvPr id="5" name="Content Placeholder 4" descr="A picture containing text, screenshot, graphic design">
            <a:extLst>
              <a:ext uri="{FF2B5EF4-FFF2-40B4-BE49-F238E27FC236}">
                <a16:creationId xmlns:a16="http://schemas.microsoft.com/office/drawing/2014/main" id="{4D13CA1C-F1D4-91EA-1EED-16D63D3374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52676009-1C38-3F9D-DB8A-F71DE52C3883}"/>
              </a:ext>
            </a:extLst>
          </p:cNvPr>
          <p:cNvSpPr txBox="1"/>
          <p:nvPr/>
        </p:nvSpPr>
        <p:spPr>
          <a:xfrm>
            <a:off x="630766" y="1124712"/>
            <a:ext cx="4790629" cy="4350678"/>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EEAS</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an integrated communication campaign on the benefits of EU support to the Pacific region – a campaign and identity connected to the spirit &amp; values of Vanuatu</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&amp; management of a social media campaign that reached</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60% of the Vanuatu population</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a video documentary, 15 movies, video teasers, 35 human stories, infographics, factsheets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Filming of hundreds of exciting human stories from the field by visiting beneficiaries of EU-financed projects</a:t>
            </a:r>
          </a:p>
          <a:p>
            <a:pPr marL="177800" indent="-177800">
              <a:lnSpc>
                <a:spcPct val="107000"/>
              </a:lnSpc>
              <a:buFont typeface="Calibri" panose="020F0502020204030204" pitchFamily="34" charset="0"/>
              <a:buChar char="-"/>
            </a:pPr>
            <a:endParaRPr lang="en-BE"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a book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foreworded</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by EU ambassador for the Pacific,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Sujiro</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Seam, &amp; Vanuatu Ministers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Organization of a first-of-a-kind photo competition in Vanuatu</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of a photo exhibition – the cultural highlight of the capital – launched by Vanuatu Ministers</a:t>
            </a:r>
          </a:p>
        </p:txBody>
      </p:sp>
    </p:spTree>
    <p:extLst>
      <p:ext uri="{BB962C8B-B14F-4D97-AF65-F5344CB8AC3E}">
        <p14:creationId xmlns:p14="http://schemas.microsoft.com/office/powerpoint/2010/main" val="2251001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1D8E-85D8-D5E6-48BE-BAD9DC58E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282DD-D486-0705-9AAB-5EA6F004AB34}"/>
              </a:ext>
            </a:extLst>
          </p:cNvPr>
          <p:cNvSpPr>
            <a:spLocks noGrp="1"/>
          </p:cNvSpPr>
          <p:nvPr>
            <p:ph type="title"/>
          </p:nvPr>
        </p:nvSpPr>
        <p:spPr/>
        <p:txBody>
          <a:bodyPr/>
          <a:lstStyle/>
          <a:p>
            <a:endParaRPr lang="en-US"/>
          </a:p>
        </p:txBody>
      </p:sp>
      <p:pic>
        <p:nvPicPr>
          <p:cNvPr id="8" name="Content Placeholder 7" descr="A screenshot of a video chat&#10;&#10;Description automatically generated">
            <a:extLst>
              <a:ext uri="{FF2B5EF4-FFF2-40B4-BE49-F238E27FC236}">
                <a16:creationId xmlns:a16="http://schemas.microsoft.com/office/drawing/2014/main" id="{A8558A13-9F13-231B-8BA7-98BBE86B47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6E7F7F20-05D8-AEF8-2BD8-13B7811CC467}"/>
              </a:ext>
            </a:extLst>
          </p:cNvPr>
          <p:cNvSpPr txBox="1"/>
          <p:nvPr/>
        </p:nvSpPr>
        <p:spPr>
          <a:xfrm>
            <a:off x="630766" y="1128013"/>
            <a:ext cx="4786296" cy="4169539"/>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ESPON</a:t>
            </a:r>
            <a:br>
              <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Framework contract for the provision of videos, documentaries, animations for ESPON (the European Observation Network for Territorial Development and Cohesion funded by the European Union)</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Filming of high-level movies for German, Portuguese and Slovenian Presidencies </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Filming on location in many European countries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Hundreds of interviews of high-level decision-makers of EU Member States on the topic of territorial development and regional cohesion</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ESPON corporate movies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several topical explanatory videos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event teasers / trailers</a:t>
            </a:r>
          </a:p>
          <a:p>
            <a:pPr marL="177800" lvl="0" indent="-177800">
              <a:lnSpc>
                <a:spcPct val="107000"/>
              </a:lnSpc>
              <a:buFont typeface="Calibri" panose="020F0502020204030204" pitchFamily="34" charset="0"/>
              <a:buChar char="-"/>
            </a:pP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1126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C587-28F7-4BA8-B01D-41CF0337A647}"/>
              </a:ext>
            </a:extLst>
          </p:cNvPr>
          <p:cNvSpPr>
            <a:spLocks noGrp="1"/>
          </p:cNvSpPr>
          <p:nvPr>
            <p:ph type="title"/>
          </p:nvPr>
        </p:nvSpPr>
        <p:spPr/>
        <p:txBody>
          <a:bodyPr/>
          <a:lstStyle/>
          <a:p>
            <a:endParaRPr lang="en-US"/>
          </a:p>
        </p:txBody>
      </p:sp>
      <p:pic>
        <p:nvPicPr>
          <p:cNvPr id="5" name="Content Placeholder 4" descr="A close-up of a book&#10;&#10;Description automatically generated">
            <a:extLst>
              <a:ext uri="{FF2B5EF4-FFF2-40B4-BE49-F238E27FC236}">
                <a16:creationId xmlns:a16="http://schemas.microsoft.com/office/drawing/2014/main" id="{A51308F3-494E-B597-B38A-6531B5735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059B9B9D-D4B0-85C6-1822-5122C7A03FE7}"/>
              </a:ext>
            </a:extLst>
          </p:cNvPr>
          <p:cNvSpPr txBox="1"/>
          <p:nvPr/>
        </p:nvSpPr>
        <p:spPr>
          <a:xfrm>
            <a:off x="630766" y="1128013"/>
            <a:ext cx="4790629" cy="2539285"/>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BUSINESS AT OECD</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a clean and innovative visual identity </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Design and layout of the Annual Report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a fully-responsive website based on the layout of the report</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a highly interactive PDF version</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tailor-made set of icons and infographics </a:t>
            </a:r>
          </a:p>
        </p:txBody>
      </p:sp>
    </p:spTree>
    <p:extLst>
      <p:ext uri="{BB962C8B-B14F-4D97-AF65-F5344CB8AC3E}">
        <p14:creationId xmlns:p14="http://schemas.microsoft.com/office/powerpoint/2010/main" val="205183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F4B6-E689-DCEA-5C3D-536E9730D7A3}"/>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C2438E4D-C8D2-AD49-9310-DBDEB05A24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8" cy="6858000"/>
          </a:xfrm>
        </p:spPr>
      </p:pic>
      <p:sp>
        <p:nvSpPr>
          <p:cNvPr id="3" name="TextBox 2">
            <a:extLst>
              <a:ext uri="{FF2B5EF4-FFF2-40B4-BE49-F238E27FC236}">
                <a16:creationId xmlns:a16="http://schemas.microsoft.com/office/drawing/2014/main" id="{E07CAC8A-00A3-F7B4-8E35-E0B6FF3BC0AC}"/>
              </a:ext>
            </a:extLst>
          </p:cNvPr>
          <p:cNvSpPr txBox="1"/>
          <p:nvPr/>
        </p:nvSpPr>
        <p:spPr>
          <a:xfrm>
            <a:off x="630766" y="1128013"/>
            <a:ext cx="4791456" cy="4169539"/>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 DG INTPA</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Development of a first-ever European Commission knowledge-sharing web platform</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It is the </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EXCHANGE SPACE for different parties (multiple EU Directorate-Generals, 28 Member States, international partner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organisations</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a:t>
            </a: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 unique database of various topics: communication campaigns, projects, communication tools and materials </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Tailor-made, technically-complex solution, however compatible with the institutional channels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Focus on the “search” functionality as a main user tool for the stakeholders</a:t>
            </a: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Use of AI to automatically tag the photos, the </a:t>
            </a:r>
            <a:r>
              <a:rPr lang="en-US" sz="11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geolocalisation</a:t>
            </a: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user manual, quick-start guide to facilitate the use of the platform</a:t>
            </a: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8246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EC23-F66A-CA2A-805D-662610E75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F4478-41A5-7750-0207-19AA063465BB}"/>
              </a:ext>
            </a:extLst>
          </p:cNvPr>
          <p:cNvSpPr>
            <a:spLocks noGrp="1"/>
          </p:cNvSpPr>
          <p:nvPr>
            <p:ph type="title"/>
          </p:nvPr>
        </p:nvSpPr>
        <p:spPr/>
        <p:txBody>
          <a:bodyPr/>
          <a:lstStyle/>
          <a:p>
            <a:endParaRPr lang="en-US"/>
          </a:p>
        </p:txBody>
      </p:sp>
      <p:pic>
        <p:nvPicPr>
          <p:cNvPr id="8" name="Content Placeholder 7" descr="A screenshot of a computer&#10;&#10;Description automatically generated">
            <a:extLst>
              <a:ext uri="{FF2B5EF4-FFF2-40B4-BE49-F238E27FC236}">
                <a16:creationId xmlns:a16="http://schemas.microsoft.com/office/drawing/2014/main" id="{5FCB4AA2-493D-B72D-37A0-8770BC8731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06E0400B-F5C4-A3BC-6253-52C439DD10A2}"/>
              </a:ext>
            </a:extLst>
          </p:cNvPr>
          <p:cNvSpPr txBox="1"/>
          <p:nvPr/>
        </p:nvSpPr>
        <p:spPr>
          <a:xfrm>
            <a:off x="630766" y="1128011"/>
            <a:ext cx="4791456" cy="4202497"/>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WORLD HEALTH ORGANISATION</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Strategic advice mission for the development of tailor-made webtools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Consultation with different branches of the WHO &amp; stakeholders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Interviews on location with the WHO teams in various countries in Europe</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marketing persona and mapping of their needs / online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behaviours</a:t>
            </a: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a communication strategy</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tailor-made design &amp; layout</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technical recommendations for further work &amp; updates</a:t>
            </a:r>
          </a:p>
          <a:p>
            <a:pPr lvl="0">
              <a:lnSpc>
                <a:spcPct val="107000"/>
              </a:lnSpc>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1691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DC34-FD03-E68F-DBB2-1CDDB21EA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4474E-0021-C023-355D-2B2E3A9E5920}"/>
              </a:ext>
            </a:extLst>
          </p:cNvPr>
          <p:cNvSpPr>
            <a:spLocks noGrp="1"/>
          </p:cNvSpPr>
          <p:nvPr>
            <p:ph type="title"/>
          </p:nvPr>
        </p:nvSpPr>
        <p:spPr/>
        <p:txBody>
          <a:bodyPr/>
          <a:lstStyle/>
          <a:p>
            <a:endParaRPr lang="en-US"/>
          </a:p>
        </p:txBody>
      </p:sp>
      <p:pic>
        <p:nvPicPr>
          <p:cNvPr id="7" name="Content Placeholder 6" descr="A screenshot of a website&#10;&#10;Description automatically generated">
            <a:extLst>
              <a:ext uri="{FF2B5EF4-FFF2-40B4-BE49-F238E27FC236}">
                <a16:creationId xmlns:a16="http://schemas.microsoft.com/office/drawing/2014/main" id="{6F6E4A05-7202-A9ED-3ECF-BF0C2AD17F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EEEE5B4A-42DE-4E34-E2C5-BF1EC4E3F67D}"/>
              </a:ext>
            </a:extLst>
          </p:cNvPr>
          <p:cNvSpPr txBox="1"/>
          <p:nvPr/>
        </p:nvSpPr>
        <p:spPr>
          <a:xfrm>
            <a:off x="630766" y="1128013"/>
            <a:ext cx="4791456" cy="3626121"/>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JOINT RESEARCH CENTRE</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tailor-made design &amp; layout of the web-based platform, in full respect of the EU interinstitutional guidelines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interactive tools, pages and functionalities</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The platform allows the European public to see interactively, in real life spaces, where the pollutants are in the different settings within:</a:t>
            </a:r>
          </a:p>
          <a:p>
            <a:pPr marL="635000" lvl="1"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Home</a:t>
            </a: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the Indoor Air Quality in Europe platform (for the JRC)</a:t>
            </a:r>
          </a:p>
          <a:p>
            <a:pPr marL="635000" lvl="1"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Office</a:t>
            </a:r>
          </a:p>
          <a:p>
            <a:pPr marL="635000" lvl="1"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Schools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The platform allows to automatically link to the different pieces of EU legislation on air quality </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Content creation and provision of summaries of EU legislation</a:t>
            </a:r>
          </a:p>
        </p:txBody>
      </p:sp>
    </p:spTree>
    <p:extLst>
      <p:ext uri="{BB962C8B-B14F-4D97-AF65-F5344CB8AC3E}">
        <p14:creationId xmlns:p14="http://schemas.microsoft.com/office/powerpoint/2010/main" val="2769192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035FD-B130-9EA6-AF66-804BD65CC80F}"/>
              </a:ext>
            </a:extLst>
          </p:cNvPr>
          <p:cNvSpPr>
            <a:spLocks noGrp="1"/>
          </p:cNvSpPr>
          <p:nvPr>
            <p:ph type="title"/>
          </p:nvPr>
        </p:nvSpPr>
        <p:spPr/>
        <p:txBody>
          <a:bodyPr/>
          <a:lstStyle/>
          <a:p>
            <a:endParaRPr lang="en-US"/>
          </a:p>
        </p:txBody>
      </p:sp>
      <p:pic>
        <p:nvPicPr>
          <p:cNvPr id="5" name="Content Placeholder 4" descr="A collage of images and a rectangle&#10;&#10;Description automatically generated">
            <a:extLst>
              <a:ext uri="{FF2B5EF4-FFF2-40B4-BE49-F238E27FC236}">
                <a16:creationId xmlns:a16="http://schemas.microsoft.com/office/drawing/2014/main" id="{0A5EE2C1-D779-BECA-CE7F-BFCE245F54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8" cy="6858000"/>
          </a:xfrm>
        </p:spPr>
      </p:pic>
      <p:sp>
        <p:nvSpPr>
          <p:cNvPr id="3" name="TextBox 2">
            <a:extLst>
              <a:ext uri="{FF2B5EF4-FFF2-40B4-BE49-F238E27FC236}">
                <a16:creationId xmlns:a16="http://schemas.microsoft.com/office/drawing/2014/main" id="{556145EA-E0FB-C712-F750-DE935AD88276}"/>
              </a:ext>
            </a:extLst>
          </p:cNvPr>
          <p:cNvSpPr txBox="1"/>
          <p:nvPr/>
        </p:nvSpPr>
        <p:spPr>
          <a:xfrm>
            <a:off x="630766" y="1128011"/>
            <a:ext cx="4790629" cy="4892040"/>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COST ASSOCIATION</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Long-term partnership through multiple 4-year communication framework contracts with the longest-running European framework supporting trans-national cooperation among researchers, engineers and scholars across Europe</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Video production &amp; animations: corporate videos, explanatory animation videos for a wide range of innovation &amp; technology topics, event coverage, virtual studios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Graphic design of reports, factsheets, brochures, flyers, event materials </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Copywriting of annual reports, success stories of EU-funded research &amp; innovation projects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Mission of strategic advice and consultancy for the development of the COST website</a:t>
            </a:r>
          </a:p>
          <a:p>
            <a:pPr marL="177800" indent="-177800">
              <a:lnSpc>
                <a:spcPct val="107000"/>
              </a:lnSpc>
              <a:buFont typeface="Calibri" panose="020F0502020204030204" pitchFamily="34" charset="0"/>
              <a:buChar char="-"/>
            </a:pPr>
            <a:endParaRPr lang="en-BE"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nSpc>
                <a:spcPct val="107000"/>
              </a:lnSpc>
              <a:tabLst>
                <a:tab pos="177800" algn="l"/>
              </a:tabLst>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nSpc>
                <a:spcPct val="107000"/>
              </a:lnSpc>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9029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82E1-DE69-3838-D7DF-AD03B7D49A62}"/>
              </a:ext>
            </a:extLst>
          </p:cNvPr>
          <p:cNvSpPr>
            <a:spLocks noGrp="1"/>
          </p:cNvSpPr>
          <p:nvPr>
            <p:ph type="title"/>
          </p:nvPr>
        </p:nvSpPr>
        <p:spPr/>
        <p:txBody>
          <a:bodyPr/>
          <a:lstStyle/>
          <a:p>
            <a:endParaRPr lang="en-US"/>
          </a:p>
        </p:txBody>
      </p:sp>
      <p:pic>
        <p:nvPicPr>
          <p:cNvPr id="5" name="Content Placeholder 4" descr="A collage of a screen&#10;&#10;Description automatically generated">
            <a:extLst>
              <a:ext uri="{FF2B5EF4-FFF2-40B4-BE49-F238E27FC236}">
                <a16:creationId xmlns:a16="http://schemas.microsoft.com/office/drawing/2014/main" id="{CC425145-81F1-99D8-2853-694710AE0B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8" cy="6858000"/>
          </a:xfrm>
        </p:spPr>
      </p:pic>
      <p:sp>
        <p:nvSpPr>
          <p:cNvPr id="3" name="TextBox 2">
            <a:extLst>
              <a:ext uri="{FF2B5EF4-FFF2-40B4-BE49-F238E27FC236}">
                <a16:creationId xmlns:a16="http://schemas.microsoft.com/office/drawing/2014/main" id="{E5C307F6-F0F0-BC9E-2A5C-8AE1CCB7E9FC}"/>
              </a:ext>
            </a:extLst>
          </p:cNvPr>
          <p:cNvSpPr txBox="1"/>
          <p:nvPr/>
        </p:nvSpPr>
        <p:spPr>
          <a:xfrm>
            <a:off x="630766" y="1128012"/>
            <a:ext cx="4790629" cy="3988400"/>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CEFIC</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Long tradition of working with industry associations on their innovation agenda and also on highlighting the benefit of their innovations to the European citizens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communication campaigns on innovation: creation of visual ID, policy campaigns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a web portal on innovation</a:t>
            </a:r>
          </a:p>
          <a:p>
            <a:pPr marL="177800" indent="-177800">
              <a:lnSpc>
                <a:spcPct val="107000"/>
              </a:lnSpc>
              <a:buFont typeface="Calibri" panose="020F0502020204030204" pitchFamily="34" charset="0"/>
              <a:buChar char="-"/>
            </a:pPr>
            <a:endParaRPr lang="en-BE"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Concept and organization of a high-level event and exhibition in the Berlaymont on innovation</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interactive material for the “innovation tablet”</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videos and animations featuring the most advanced technological solutions for the European societal challenges </a:t>
            </a:r>
          </a:p>
          <a:p>
            <a:pPr marL="177800" lvl="0" indent="-177800">
              <a:lnSpc>
                <a:spcPct val="107000"/>
              </a:lnSpc>
              <a:buFont typeface="Calibri" panose="020F0502020204030204" pitchFamily="34" charset="0"/>
              <a:buChar char="-"/>
            </a:pP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many reports, brochures, flyers and promotional materials</a:t>
            </a:r>
          </a:p>
        </p:txBody>
      </p:sp>
    </p:spTree>
    <p:extLst>
      <p:ext uri="{BB962C8B-B14F-4D97-AF65-F5344CB8AC3E}">
        <p14:creationId xmlns:p14="http://schemas.microsoft.com/office/powerpoint/2010/main" val="2474659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65F7-F35F-8A72-2911-36422552A130}"/>
              </a:ext>
            </a:extLst>
          </p:cNvPr>
          <p:cNvSpPr>
            <a:spLocks noGrp="1"/>
          </p:cNvSpPr>
          <p:nvPr>
            <p:ph type="title"/>
          </p:nvPr>
        </p:nvSpPr>
        <p:spPr/>
        <p:txBody>
          <a:bodyPr/>
          <a:lstStyle/>
          <a:p>
            <a:endParaRPr lang="en-US"/>
          </a:p>
        </p:txBody>
      </p:sp>
      <p:pic>
        <p:nvPicPr>
          <p:cNvPr id="5" name="Content Placeholder 4" descr="A collage of images and text&#10;&#10;Description automatically generated">
            <a:extLst>
              <a:ext uri="{FF2B5EF4-FFF2-40B4-BE49-F238E27FC236}">
                <a16:creationId xmlns:a16="http://schemas.microsoft.com/office/drawing/2014/main" id="{9EF9633F-664A-2419-70DE-E72CE3113E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664C3C90-80E5-CBF7-2047-90C656037E7A}"/>
              </a:ext>
            </a:extLst>
          </p:cNvPr>
          <p:cNvSpPr txBox="1"/>
          <p:nvPr/>
        </p:nvSpPr>
        <p:spPr>
          <a:xfrm>
            <a:off x="630766" y="1124712"/>
            <a:ext cx="4790629" cy="3807261"/>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HEIDELBERG MATERIALS</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several communication campaigns in our long tradition of working with multinationals on innovation,  sustainability, biodiversity, technology topics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Partnership with Jane Goodall to promote the Quarry Life Award – to reward quarry managers for their sustainability achievements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a brochure highlighting the cooperation between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BirdLife</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International and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HeidelbergMaterials</a:t>
            </a: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endParaRPr lang="en-BE"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many videos and animations of green technology innovations explaining the innovative processes and breakthroughs</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Award ceremony videos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manuals and toolbox for </a:t>
            </a: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HeidelbergMaterials</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managers on biodiversity and sustainability</a:t>
            </a:r>
          </a:p>
        </p:txBody>
      </p:sp>
    </p:spTree>
    <p:extLst>
      <p:ext uri="{BB962C8B-B14F-4D97-AF65-F5344CB8AC3E}">
        <p14:creationId xmlns:p14="http://schemas.microsoft.com/office/powerpoint/2010/main" val="2130875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C41F6BAD-E1E4-2537-912D-77DCE6BFF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4591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5AB24-EA9F-BA1F-45F6-EED459F42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DBFE1-60E1-64D0-384A-A1FEA7C9A72C}"/>
              </a:ext>
            </a:extLst>
          </p:cNvPr>
          <p:cNvSpPr>
            <a:spLocks noGrp="1"/>
          </p:cNvSpPr>
          <p:nvPr>
            <p:ph type="title"/>
          </p:nvPr>
        </p:nvSpPr>
        <p:spPr/>
        <p:txBody>
          <a:bodyPr/>
          <a:lstStyle/>
          <a:p>
            <a:endParaRPr lang="en-US"/>
          </a:p>
        </p:txBody>
      </p:sp>
      <p:pic>
        <p:nvPicPr>
          <p:cNvPr id="8" name="Content Placeholder 7" descr="A screenshot of a computer&#10;&#10;Description automatically generated">
            <a:extLst>
              <a:ext uri="{FF2B5EF4-FFF2-40B4-BE49-F238E27FC236}">
                <a16:creationId xmlns:a16="http://schemas.microsoft.com/office/drawing/2014/main" id="{BA1CA1DA-EB4B-055C-2F52-3DAB63799C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0DCEE4F2-4C4B-F1DB-FA6F-BBEA33F08ECA}"/>
              </a:ext>
            </a:extLst>
          </p:cNvPr>
          <p:cNvSpPr txBox="1"/>
          <p:nvPr/>
        </p:nvSpPr>
        <p:spPr>
          <a:xfrm>
            <a:off x="630766" y="1128012"/>
            <a:ext cx="4790629" cy="3082703"/>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CEMBUREAU</a:t>
            </a:r>
            <a:br>
              <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the web platform of the cement industry in Europe</a:t>
            </a:r>
            <a:b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b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original tailor-made design &amp; layout</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various interactive tools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Full integration of social media</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Creation of infographics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inspirational movies on innovation, sustainability, climate change and circular economy</a:t>
            </a:r>
          </a:p>
          <a:p>
            <a:pPr lvl="0">
              <a:lnSpc>
                <a:spcPct val="107000"/>
              </a:lnSpc>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6914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53D1F-8DA9-DFCC-CAA6-47A4A2170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14AA9-DD4F-04CE-7B5C-90CEF879DE92}"/>
              </a:ext>
            </a:extLst>
          </p:cNvPr>
          <p:cNvSpPr>
            <a:spLocks noGrp="1"/>
          </p:cNvSpPr>
          <p:nvPr>
            <p:ph type="title"/>
          </p:nvPr>
        </p:nvSpPr>
        <p:spPr/>
        <p:txBody>
          <a:bodyPr/>
          <a:lstStyle/>
          <a:p>
            <a:endParaRPr lang="en-US"/>
          </a:p>
        </p:txBody>
      </p:sp>
      <p:pic>
        <p:nvPicPr>
          <p:cNvPr id="7" name="Content Placeholder 6" descr="A collage of images of people&#10;&#10;Description automatically generated">
            <a:extLst>
              <a:ext uri="{FF2B5EF4-FFF2-40B4-BE49-F238E27FC236}">
                <a16:creationId xmlns:a16="http://schemas.microsoft.com/office/drawing/2014/main" id="{43E6E49D-B64E-D4A1-B0EB-EB9F8A9494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8" name="TextBox 7">
            <a:extLst>
              <a:ext uri="{FF2B5EF4-FFF2-40B4-BE49-F238E27FC236}">
                <a16:creationId xmlns:a16="http://schemas.microsoft.com/office/drawing/2014/main" id="{0A2DB4DA-F6CF-2CB5-6DD1-F8DA4ED9D607}"/>
              </a:ext>
            </a:extLst>
          </p:cNvPr>
          <p:cNvSpPr txBox="1"/>
          <p:nvPr/>
        </p:nvSpPr>
        <p:spPr>
          <a:xfrm>
            <a:off x="630766" y="1128013"/>
            <a:ext cx="4790629" cy="4892040"/>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EMBASSY OF INDIA</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Awarded 3 times in a row the social media services contract for the Indian Embassy to the European Union, Belgium and Luxembourg</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24/7 social media coverage and management of Embassy handles: Twitter, Facebook, Instagram, YouTube</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Coverage of high-level events and activities : political, social and cultural</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Real-time streaming of events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Video production</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Social media community management</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monthly newsletter</a:t>
            </a:r>
          </a:p>
          <a:p>
            <a:pPr marL="177800" indent="-177800">
              <a:lnSpc>
                <a:spcPct val="107000"/>
              </a:lnSpc>
              <a:buFont typeface="Calibri" panose="020F0502020204030204" pitchFamily="34" charset="0"/>
              <a:buChar char="-"/>
            </a:pPr>
            <a:endParaRPr lang="en-BE"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nSpc>
                <a:spcPct val="107000"/>
              </a:lnSpc>
            </a:pP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nSpc>
                <a:spcPct val="107000"/>
              </a:lnSpc>
              <a:tabLst>
                <a:tab pos="177800" algn="l"/>
              </a:tabLst>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nSpc>
                <a:spcPct val="107000"/>
              </a:lnSpc>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9482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1D531-A643-E9B8-7D2A-9B039C5C1C6B}"/>
              </a:ext>
            </a:extLst>
          </p:cNvPr>
          <p:cNvSpPr>
            <a:spLocks noGrp="1"/>
          </p:cNvSpPr>
          <p:nvPr>
            <p:ph type="title"/>
          </p:nvPr>
        </p:nvSpPr>
        <p:spPr/>
        <p:txBody>
          <a:bodyPr/>
          <a:lstStyle/>
          <a:p>
            <a:endParaRPr lang="en-US"/>
          </a:p>
        </p:txBody>
      </p:sp>
      <p:pic>
        <p:nvPicPr>
          <p:cNvPr id="5" name="Content Placeholder 4" descr="A screenshot of a website">
            <a:extLst>
              <a:ext uri="{FF2B5EF4-FFF2-40B4-BE49-F238E27FC236}">
                <a16:creationId xmlns:a16="http://schemas.microsoft.com/office/drawing/2014/main" id="{3C824825-78DB-6E45-D711-0D937A6F9F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3" name="TextBox 2">
            <a:extLst>
              <a:ext uri="{FF2B5EF4-FFF2-40B4-BE49-F238E27FC236}">
                <a16:creationId xmlns:a16="http://schemas.microsoft.com/office/drawing/2014/main" id="{06346F5B-0E7A-0300-AD21-9DDB083C08FC}"/>
              </a:ext>
            </a:extLst>
          </p:cNvPr>
          <p:cNvSpPr txBox="1"/>
          <p:nvPr/>
        </p:nvSpPr>
        <p:spPr>
          <a:xfrm>
            <a:off x="630766" y="1128013"/>
            <a:ext cx="4790629" cy="3626121"/>
          </a:xfrm>
          <a:prstGeom prst="rect">
            <a:avLst/>
          </a:prstGeom>
          <a:noFill/>
        </p:spPr>
        <p:txBody>
          <a:bodyPr wrap="square" rtlCol="0">
            <a:spAutoFit/>
          </a:bodyPr>
          <a:lstStyle/>
          <a:p>
            <a:pPr algn="ct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LUXURY INDUSTRY – BEL</a:t>
            </a:r>
            <a:b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After many years of working with multiple brands of the luxury sector, we have become the Official Partner of the Luxury Industry in Brussels (BEL)</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In charge of the communication of the 80 biggest brands in Brussels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of the web portal of the luxury industry</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and implementation of social media campaigns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Development and production of luxury industry newsletters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Production of the promotional videos for the Belgian Royal Trade Missions</a:t>
            </a:r>
          </a:p>
          <a:p>
            <a:pPr marL="17780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events</a:t>
            </a:r>
          </a:p>
          <a:p>
            <a:pPr lvl="0">
              <a:lnSpc>
                <a:spcPct val="107000"/>
              </a:lnSpc>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20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1F4C2-40BC-4E2A-B909-BD7E62A5A3B8}"/>
              </a:ext>
            </a:extLst>
          </p:cNvPr>
          <p:cNvSpPr>
            <a:spLocks noGrp="1"/>
          </p:cNvSpPr>
          <p:nvPr>
            <p:ph type="title"/>
          </p:nvPr>
        </p:nvSpPr>
        <p:spPr/>
        <p:txBody>
          <a:bodyPr/>
          <a:lstStyle/>
          <a:p>
            <a:endParaRPr lang="en-US"/>
          </a:p>
        </p:txBody>
      </p:sp>
      <p:pic>
        <p:nvPicPr>
          <p:cNvPr id="5" name="Espace réservé du contenu 4">
            <a:extLst>
              <a:ext uri="{FF2B5EF4-FFF2-40B4-BE49-F238E27FC236}">
                <a16:creationId xmlns:a16="http://schemas.microsoft.com/office/drawing/2014/main" id="{75B0BE3C-1E5E-4A73-AD6B-CF24F06202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Tree>
    <p:extLst>
      <p:ext uri="{BB962C8B-B14F-4D97-AF65-F5344CB8AC3E}">
        <p14:creationId xmlns:p14="http://schemas.microsoft.com/office/powerpoint/2010/main" val="3438707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2FC50804-F3AF-695B-6F09-0F84B1136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099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people standing next to each other and smiling&#10;&#10;Description automatically generated with medium confidence">
            <a:extLst>
              <a:ext uri="{FF2B5EF4-FFF2-40B4-BE49-F238E27FC236}">
                <a16:creationId xmlns:a16="http://schemas.microsoft.com/office/drawing/2014/main" id="{020C7A8A-2397-FA98-8790-2636C67FF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7531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FAD4-F83F-72AC-2C8D-58C5F378A6B9}"/>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3AAFDAB9-2BC4-F2C1-A318-294837D3F454}"/>
              </a:ext>
            </a:extLst>
          </p:cNvPr>
          <p:cNvSpPr txBox="1"/>
          <p:nvPr/>
        </p:nvSpPr>
        <p:spPr>
          <a:xfrm>
            <a:off x="478366" y="1075267"/>
            <a:ext cx="4974166" cy="4574201"/>
          </a:xfrm>
          <a:prstGeom prst="rect">
            <a:avLst/>
          </a:prstGeom>
          <a:noFill/>
        </p:spPr>
        <p:txBody>
          <a:bodyPr wrap="square" rtlCol="0">
            <a:spAutoFit/>
          </a:bodyPr>
          <a:lstStyle/>
          <a:p>
            <a:pPr algn="ctr">
              <a:lnSpc>
                <a:spcPct val="107000"/>
              </a:lnSpc>
              <a:spcAft>
                <a:spcPts val="800"/>
              </a:spcAft>
            </a:pPr>
            <a:r>
              <a:rPr lang="en-US" sz="2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SHOWCASE REFERENCES</a:t>
            </a:r>
          </a:p>
          <a:p>
            <a:pPr>
              <a:lnSpc>
                <a:spcPct val="107000"/>
              </a:lnSpc>
              <a:spcAft>
                <a:spcPts val="800"/>
              </a:spcAft>
            </a:pPr>
            <a:endPar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 UNIDO</a:t>
            </a: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Illustration of a strategic partnership (European &amp; international institutions) towards the implementation of SDGs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Highly strategic communication objectives for outreach – internal (new management) &amp; external (re-positioning)</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Need for high-visibility communication materials to reward the work on the field – projects all over the world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Combined institutional &amp; emotional styles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 perfect mix of communication deliverables with refreshed &amp; modern approach &amp; style:</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Activity report: reporting combined with “voices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Animation video based on true stories from the field</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Photo exhibition based on success stories: European roadshow</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538163" lvl="1" indent="-196850">
              <a:lnSpc>
                <a:spcPct val="107000"/>
              </a:lnSpc>
              <a:spcAft>
                <a:spcPts val="800"/>
              </a:spcAft>
              <a:buFont typeface="Courier New" panose="02070309020205020404" pitchFamily="49" charset="0"/>
              <a:buChar char="o"/>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Video production highlighting VIP participation at European Parliament &amp; European Development Days</a:t>
            </a: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pic>
        <p:nvPicPr>
          <p:cNvPr id="7" name="Content Placeholder 6" descr="A collage of people in a conference&#10;&#10;Description automatically generated">
            <a:extLst>
              <a:ext uri="{FF2B5EF4-FFF2-40B4-BE49-F238E27FC236}">
                <a16:creationId xmlns:a16="http://schemas.microsoft.com/office/drawing/2014/main" id="{222B6796-8129-0F70-1588-DEC8DA2F00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10" name="TextBox 9">
            <a:extLst>
              <a:ext uri="{FF2B5EF4-FFF2-40B4-BE49-F238E27FC236}">
                <a16:creationId xmlns:a16="http://schemas.microsoft.com/office/drawing/2014/main" id="{B051D1CA-4B74-AD4D-A339-E64BE446873C}"/>
              </a:ext>
            </a:extLst>
          </p:cNvPr>
          <p:cNvSpPr txBox="1"/>
          <p:nvPr/>
        </p:nvSpPr>
        <p:spPr>
          <a:xfrm>
            <a:off x="630766" y="1128013"/>
            <a:ext cx="4690955" cy="5243551"/>
          </a:xfrm>
          <a:prstGeom prst="rect">
            <a:avLst/>
          </a:prstGeom>
          <a:noFill/>
        </p:spPr>
        <p:txBody>
          <a:bodyPr wrap="square" rtlCol="0">
            <a:spAutoFit/>
          </a:bodyPr>
          <a:lstStyle/>
          <a:p>
            <a:pPr algn="ctr">
              <a:lnSpc>
                <a:spcPct val="107000"/>
              </a:lnSpc>
              <a:spcAft>
                <a:spcPts val="400"/>
              </a:spcAft>
            </a:pPr>
            <a:r>
              <a:rPr lang="en-US" sz="2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r>
              <a:rPr lang="en-US" sz="24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2024 BELGIAN EU PRESIDENCY</a:t>
            </a:r>
          </a:p>
          <a:p>
            <a:pPr>
              <a:lnSpc>
                <a:spcPct val="107000"/>
              </a:lnSpc>
              <a:spcAft>
                <a:spcPts val="400"/>
              </a:spcAft>
            </a:pPr>
            <a:endParaRPr lang="en-US" sz="1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nSpc>
                <a:spcPct val="107000"/>
              </a:lnSpc>
              <a:spcAft>
                <a:spcPts val="400"/>
              </a:spcAft>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BELGIUM</a:t>
            </a: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Long tradition in organizing communication campaigns for Belgian administrations, at the highest level (Royals, Prime Minister,  ministers, ...) on European &amp; Belgian topics</a:t>
            </a: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Privileged partnerships with Belgian venues, hotels and suppliers</a:t>
            </a:r>
          </a:p>
          <a:p>
            <a:pPr marL="177800" lvl="0" indent="-177800">
              <a:lnSpc>
                <a:spcPct val="107000"/>
              </a:lnSpc>
              <a:buFont typeface="Calibri" panose="020F0502020204030204" pitchFamily="34" charset="0"/>
              <a:buChar char="-"/>
            </a:pP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We are ideally located, few minutes away from the European Quarter</a:t>
            </a:r>
          </a:p>
          <a:p>
            <a:pPr marL="177800" lvl="0" indent="-177800">
              <a:lnSpc>
                <a:spcPct val="107000"/>
              </a:lnSpc>
              <a:buFont typeface="Calibri" panose="020F0502020204030204" pitchFamily="34" charset="0"/>
              <a:buChar char="-"/>
            </a:pPr>
            <a:endPar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r>
              <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p>
          <a:p>
            <a:pPr marL="177800" indent="-177800">
              <a:lnSpc>
                <a:spcPct val="107000"/>
              </a:lnSpc>
            </a:pPr>
            <a:r>
              <a:rPr lang="en-US"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 INSTITUTIONS</a:t>
            </a:r>
            <a:endParaRPr lang="en-US" b="1"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r>
              <a:rPr lang="en-US" sz="1100" dirty="0" err="1">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Organisation</a:t>
            </a:r>
            <a:r>
              <a:rPr lang="en-US" sz="11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of many communication campaigns and events at highest level (Commissioners, Director-Generals, ...) for turning EU Presidencies (German, Slovenian, Portuguese, ...)</a:t>
            </a: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marR="0" lvl="0" indent="-177800" algn="l"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Source Sans Pro SemiBold" panose="020B0603030403020204" pitchFamily="34" charset="0"/>
              <a:ea typeface="Calibri" panose="020F0502020204030204" pitchFamily="34" charset="0"/>
              <a:cs typeface="Times New Roman" panose="02020603050405020304" pitchFamily="18" charset="0"/>
            </a:endParaRPr>
          </a:p>
          <a:p>
            <a:pPr marL="177800" marR="0" lvl="0" indent="-17780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ource Sans Pro SemiBold" panose="020B0603030403020204" pitchFamily="34" charset="0"/>
                <a:ea typeface="Calibri" panose="020F0502020204030204" pitchFamily="34" charset="0"/>
                <a:cs typeface="Times New Roman" panose="02020603050405020304" pitchFamily="18" charset="0"/>
              </a:rPr>
              <a:t>UNITED NATIONS AGENCIES</a:t>
            </a:r>
          </a:p>
          <a:p>
            <a:pPr marL="177800" marR="0" lvl="0" indent="-177800" algn="l" defTabSz="914400" rtl="0" eaLnBrk="1" fontAlgn="auto" latinLnBrk="0" hangingPunct="1">
              <a:lnSpc>
                <a:spcPct val="107000"/>
              </a:lnSpc>
              <a:spcBef>
                <a:spcPts val="0"/>
              </a:spcBef>
              <a:spcAft>
                <a:spcPts val="0"/>
              </a:spcAft>
              <a:buClrTx/>
              <a:buSzTx/>
              <a:buFontTx/>
              <a:buNone/>
              <a:tabLst/>
              <a:defRPr/>
            </a:pPr>
            <a:endParaRPr kumimoji="0" lang="en-BE" sz="1100" b="0" i="0" u="none" strike="noStrike" kern="1200" cap="none" spc="0" normalizeH="0" baseline="0" noProof="0" dirty="0">
              <a:ln>
                <a:noFill/>
              </a:ln>
              <a:solidFill>
                <a:prstClr val="white"/>
              </a:solidFill>
              <a:effectLst/>
              <a:uLnTx/>
              <a:uFillTx/>
              <a:latin typeface="Source Sans Pro SemiBold" panose="020B0603030403020204" pitchFamily="34" charset="0"/>
              <a:ea typeface="Calibri" panose="020F0502020204030204" pitchFamily="34" charset="0"/>
              <a:cs typeface="Times New Roman" panose="02020603050405020304" pitchFamily="18" charset="0"/>
            </a:endParaRPr>
          </a:p>
          <a:p>
            <a:pPr marL="177800" marR="0" lvl="0" indent="-1778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1100" b="0" i="0" u="none" strike="noStrike" kern="1200" cap="none" spc="0" normalizeH="0" baseline="0" noProof="0" dirty="0" err="1">
                <a:ln>
                  <a:noFill/>
                </a:ln>
                <a:solidFill>
                  <a:prstClr val="white"/>
                </a:solidFill>
                <a:effectLst/>
                <a:uLnTx/>
                <a:uFillTx/>
                <a:latin typeface="Source Sans Pro SemiBold" panose="020B0603030403020204" pitchFamily="34" charset="0"/>
                <a:ea typeface="Calibri" panose="020F0502020204030204" pitchFamily="34" charset="0"/>
                <a:cs typeface="Times New Roman" panose="02020603050405020304" pitchFamily="18" charset="0"/>
              </a:rPr>
              <a:t>Organisation</a:t>
            </a:r>
            <a:r>
              <a:rPr kumimoji="0" lang="en-US" sz="1100" b="0" i="0" u="none" strike="noStrike" kern="1200" cap="none" spc="0" normalizeH="0" baseline="0" noProof="0" dirty="0">
                <a:ln>
                  <a:noFill/>
                </a:ln>
                <a:solidFill>
                  <a:prstClr val="white"/>
                </a:solidFill>
                <a:effectLst/>
                <a:uLnTx/>
                <a:uFillTx/>
                <a:latin typeface="Source Sans Pro SemiBold" panose="020B0603030403020204" pitchFamily="34" charset="0"/>
                <a:ea typeface="Calibri" panose="020F0502020204030204" pitchFamily="34" charset="0"/>
                <a:cs typeface="Times New Roman" panose="02020603050405020304" pitchFamily="18" charset="0"/>
              </a:rPr>
              <a:t> of communication campaigns and events around </a:t>
            </a:r>
            <a:r>
              <a:rPr lang="en-US" sz="1100" dirty="0">
                <a:solidFill>
                  <a:prstClr val="white"/>
                </a:solidFill>
                <a:latin typeface="Source Sans Pro SemiBold" panose="020B0603030403020204" pitchFamily="34" charset="0"/>
                <a:ea typeface="Calibri" panose="020F0502020204030204" pitchFamily="34" charset="0"/>
                <a:cs typeface="Times New Roman" panose="02020603050405020304" pitchFamily="18" charset="0"/>
              </a:rPr>
              <a:t>cooperation, common </a:t>
            </a:r>
            <a:r>
              <a:rPr lang="en-US" sz="1100" dirty="0" err="1">
                <a:solidFill>
                  <a:prstClr val="white"/>
                </a:solidFill>
                <a:latin typeface="Source Sans Pro SemiBold" panose="020B0603030403020204" pitchFamily="34" charset="0"/>
                <a:ea typeface="Calibri" panose="020F0502020204030204" pitchFamily="34" charset="0"/>
                <a:cs typeface="Times New Roman" panose="02020603050405020304" pitchFamily="18" charset="0"/>
              </a:rPr>
              <a:t>programmes</a:t>
            </a:r>
            <a:r>
              <a:rPr lang="en-US" sz="1100" dirty="0">
                <a:solidFill>
                  <a:prstClr val="white"/>
                </a:solidFill>
                <a:latin typeface="Source Sans Pro SemiBold" panose="020B0603030403020204" pitchFamily="34" charset="0"/>
                <a:ea typeface="Calibri" panose="020F0502020204030204" pitchFamily="34" charset="0"/>
                <a:cs typeface="Times New Roman" panose="02020603050405020304" pitchFamily="18" charset="0"/>
              </a:rPr>
              <a:t> and initiatives between Belgium and UN agencies at the highest level (UNIDO, WFP Director Generals, ...)</a:t>
            </a:r>
            <a:endParaRPr kumimoji="0" lang="en-US" sz="1100" b="0" i="0" u="none" strike="noStrike" kern="1200" cap="none" spc="0" normalizeH="0" baseline="0" noProof="0" dirty="0">
              <a:ln>
                <a:noFill/>
              </a:ln>
              <a:solidFill>
                <a:prstClr val="white"/>
              </a:solidFill>
              <a:effectLst/>
              <a:uLnTx/>
              <a:uFillTx/>
              <a:latin typeface="Source Sans Pro SemiBold" panose="020B0603030403020204" pitchFamily="34" charset="0"/>
              <a:ea typeface="Calibri" panose="020F0502020204030204" pitchFamily="34" charset="0"/>
              <a:cs typeface="Times New Roman" panose="02020603050405020304" pitchFamily="18" charset="0"/>
            </a:endParaRPr>
          </a:p>
          <a:p>
            <a:pPr marL="177800" indent="-177800">
              <a:lnSpc>
                <a:spcPct val="107000"/>
              </a:lnSpc>
            </a:pPr>
            <a:endParaRPr lang="en-BE"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marL="177800" lvl="0" indent="-177800">
              <a:lnSpc>
                <a:spcPct val="107000"/>
              </a:lnSpc>
              <a:buFont typeface="Calibri" panose="020F0502020204030204" pitchFamily="34" charset="0"/>
              <a:buChar char="-"/>
            </a:pPr>
            <a:endParaRPr lang="en-US" sz="11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0689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16C44C22-9498-C649-1838-53798FB44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A7517AE-A853-BEA4-3C28-EC50C22C94B7}"/>
              </a:ext>
            </a:extLst>
          </p:cNvPr>
          <p:cNvSpPr txBox="1"/>
          <p:nvPr/>
        </p:nvSpPr>
        <p:spPr>
          <a:xfrm>
            <a:off x="685800" y="1075267"/>
            <a:ext cx="4610100" cy="4845878"/>
          </a:xfrm>
          <a:prstGeom prst="rect">
            <a:avLst/>
          </a:prstGeom>
          <a:noFill/>
        </p:spPr>
        <p:txBody>
          <a:bodyPr wrap="square" rtlCol="0">
            <a:spAutoFit/>
          </a:bodyPr>
          <a:lstStyle/>
          <a:p>
            <a:pPr algn="ctr">
              <a:lnSpc>
                <a:spcPct val="107000"/>
              </a:lnSpc>
              <a:spcAft>
                <a:spcPts val="800"/>
              </a:spcAft>
            </a:pPr>
            <a:r>
              <a:rPr lang="en-US" sz="32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WHERE WE WORK</a:t>
            </a:r>
            <a:br>
              <a:rPr lang="en-US" sz="1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endParaRPr lang="en-US" sz="16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We have </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had the chance to implement communication campaigns and projects throughout the world, in more than 75 countries</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p>
          <a:p>
            <a:pPr lvl="0" algn="just">
              <a:lnSpc>
                <a:spcPct val="107000"/>
              </a:lnSpc>
            </a:pPr>
            <a:endParaRPr lang="en-US" sz="10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	27 EU countries, Georgia, Serbia, Switzerland, 	Ukraine, UK</a:t>
            </a:r>
          </a:p>
          <a:p>
            <a:pPr lvl="0" algn="just">
              <a:lnSpc>
                <a:spcPct val="107000"/>
              </a:lnSpc>
              <a:tabLst>
                <a:tab pos="984250" algn="l"/>
              </a:tabLst>
            </a:pPr>
            <a:endParaRPr lang="en-US" sz="9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AFRICA:	Benin, Cameroon, Congo, Côte d’Ivoire, 	Ethiopia, 	Ghana, Guinea-Bissau, Madagascar, Malawi, 	Mozambique, Niger, São </a:t>
            </a:r>
            <a:r>
              <a:rPr lang="en-US" sz="12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Tomé&amp;Principe</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Senegal, 	South Africa, Tanzania, Tchad, Uganda, Zimbabwe</a:t>
            </a:r>
          </a:p>
          <a:p>
            <a:pPr lvl="0"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AMERICAS:	Bolivia, Brazil, Dominican Republic, Ecuador, Haiti, 	Honduras, Nicaragua, Peru, United States</a:t>
            </a:r>
          </a:p>
          <a:p>
            <a:pPr lvl="0"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ASIA PACIFIC:	Bangladesh, Cambodia, Fiji, India, Indonesia, Laos, 	Malaysia, Myanmar, Nepal, Philippines, Singapore, 	Thailand, Vanuatu, Vietnam</a:t>
            </a:r>
          </a:p>
          <a:p>
            <a:pPr lvl="0"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CENTRAL ASIA:	Uzbekistan</a:t>
            </a:r>
          </a:p>
          <a:p>
            <a:pPr lvl="0"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MIDDLE EAST:	Israel, Jordan, Palestine</a:t>
            </a:r>
          </a:p>
        </p:txBody>
      </p:sp>
    </p:spTree>
    <p:extLst>
      <p:ext uri="{BB962C8B-B14F-4D97-AF65-F5344CB8AC3E}">
        <p14:creationId xmlns:p14="http://schemas.microsoft.com/office/powerpoint/2010/main" val="171524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68E3110-9F06-72DC-CE14-B6C469098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464CC20F-C640-AFAD-5BE6-148B3FBE946A}"/>
              </a:ext>
            </a:extLst>
          </p:cNvPr>
          <p:cNvSpPr txBox="1"/>
          <p:nvPr/>
        </p:nvSpPr>
        <p:spPr>
          <a:xfrm>
            <a:off x="685800" y="1075267"/>
            <a:ext cx="4666258" cy="4924361"/>
          </a:xfrm>
          <a:prstGeom prst="rect">
            <a:avLst/>
          </a:prstGeom>
          <a:noFill/>
        </p:spPr>
        <p:txBody>
          <a:bodyPr wrap="square" rtlCol="0">
            <a:spAutoFit/>
          </a:bodyPr>
          <a:lstStyle/>
          <a:p>
            <a:pPr algn="ctr">
              <a:lnSpc>
                <a:spcPct val="107000"/>
              </a:lnSpc>
            </a:pPr>
            <a:r>
              <a:rPr lang="en-US" sz="32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WHOM WE WORK FOR</a:t>
            </a:r>
          </a:p>
          <a:p>
            <a:pPr algn="ctr">
              <a:lnSpc>
                <a:spcPct val="107000"/>
              </a:lnSpc>
            </a:pPr>
            <a:endParaRPr lang="en-US" sz="1000" b="1"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UNITED NATIONS: 	</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UNIDO, WFP, UNOPS, </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UNHCR, WHO, 		</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UNCDF, UN Global Pulse</a:t>
            </a:r>
            <a:endPar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endParaRPr lang="en-US" sz="9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COMMISSION:	DGs DEVCO/INTPA, </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NEAR, EEAS, RTD,  		</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ECHO, </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MARE, REFORM, REGIO</a:t>
            </a:r>
            <a:endPar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PARLIAMENT</a:t>
            </a:r>
          </a:p>
          <a:p>
            <a:pPr lvl="0"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EUROPEAN AGENCIES:	COST, EDPS, EIT, ESPON, JRC, CEN-		CENELEC</a:t>
            </a:r>
          </a:p>
          <a:p>
            <a:pPr lvl="0"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COOPERATION AGENCIES:	GIZ, AFD</a:t>
            </a:r>
          </a:p>
          <a:p>
            <a:pPr lvl="0"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EU FRAMEWORKS LEADERS:	</a:t>
            </a:r>
            <a:r>
              <a:rPr lang="en-US" sz="12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Particip</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a:t>
            </a:r>
            <a:r>
              <a:rPr lang="en-US" sz="12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Cecoforma</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a:t>
            </a:r>
            <a:r>
              <a:rPr lang="en-US" sz="12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LandellMills</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Danish Management Group</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 Media 		Consulta, ADE </a:t>
            </a:r>
            <a:endPar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endParaRPr lang="en-US" sz="10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gn="just">
              <a:lnSpc>
                <a:spcPct val="107000"/>
              </a:lnSpc>
              <a:tabLst>
                <a:tab pos="984250" algn="l"/>
              </a:tabLst>
            </a:pP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CIVIL ORGANISATIONS:	</a:t>
            </a: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Transparency Int’l., </a:t>
            </a:r>
            <a:r>
              <a:rPr lang="en-US" sz="1200" dirty="0" err="1">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BirdLife</a:t>
            </a: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 Int’l.</a:t>
            </a:r>
          </a:p>
          <a:p>
            <a:pPr algn="just">
              <a:lnSpc>
                <a:spcPct val="107000"/>
              </a:lnSpc>
              <a:tabLst>
                <a:tab pos="984250" algn="l"/>
              </a:tabLst>
            </a:pPr>
            <a:endParaRPr lang="en-US" sz="9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endParaRPr>
          </a:p>
          <a:p>
            <a:pPr lvl="0" algn="just">
              <a:lnSpc>
                <a:spcPct val="107000"/>
              </a:lnSpc>
              <a:tabLst>
                <a:tab pos="984250" algn="l"/>
              </a:tabLst>
            </a:pPr>
            <a:r>
              <a:rPr lang="en-US" sz="1200" dirty="0">
                <a:solidFill>
                  <a:schemeClr val="bg1"/>
                </a:solidFill>
                <a:latin typeface="Source Sans Pro SemiBold" panose="020B0603030403020204" pitchFamily="34" charset="0"/>
                <a:ea typeface="Calibri" panose="020F0502020204030204" pitchFamily="34" charset="0"/>
                <a:cs typeface="Times New Roman" panose="02020603050405020304" pitchFamily="18" charset="0"/>
              </a:rPr>
              <a:t>INDUSTRY SECTORS:	European trade associations, companies</a:t>
            </a:r>
            <a:endParaRPr lang="en-US" sz="8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a:p>
            <a:pPr algn="just">
              <a:lnSpc>
                <a:spcPct val="107000"/>
              </a:lnSpc>
              <a:tabLst>
                <a:tab pos="984250" algn="l"/>
              </a:tabLst>
            </a:pPr>
            <a:br>
              <a:rPr lang="en-US" sz="8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br>
            <a:r>
              <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rPr>
              <a:t>NATIONAL MINISTRIES &amp; EMBASSIES</a:t>
            </a:r>
          </a:p>
          <a:p>
            <a:pPr lvl="0" algn="just">
              <a:lnSpc>
                <a:spcPct val="107000"/>
              </a:lnSpc>
              <a:tabLst>
                <a:tab pos="984250" algn="l"/>
              </a:tabLst>
            </a:pPr>
            <a:endParaRPr lang="en-US" sz="1200" dirty="0">
              <a:solidFill>
                <a:schemeClr val="bg1"/>
              </a:solidFill>
              <a:effectLst/>
              <a:latin typeface="Source Sans Pro SemiBold" panose="020B06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15538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4100</Words>
  <Application>Microsoft Office PowerPoint</Application>
  <PresentationFormat>Widescreen</PresentationFormat>
  <Paragraphs>518</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Source Sans Pro SemiBold</vt:lpstr>
      <vt:lpstr>Calibri</vt:lpstr>
      <vt:lpstr>Courier New</vt:lpstr>
      <vt:lpstr>Arial</vt:lpstr>
      <vt:lpstr>Calibri Light</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Jordens</dc:creator>
  <cp:lastModifiedBy>Patrick Jordens</cp:lastModifiedBy>
  <cp:revision>180</cp:revision>
  <dcterms:created xsi:type="dcterms:W3CDTF">2018-12-02T17:09:15Z</dcterms:created>
  <dcterms:modified xsi:type="dcterms:W3CDTF">2024-03-02T16:15:06Z</dcterms:modified>
</cp:coreProperties>
</file>